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454" r:id="rId6"/>
    <p:sldId id="524" r:id="rId7"/>
    <p:sldId id="525" r:id="rId8"/>
    <p:sldId id="559" r:id="rId9"/>
    <p:sldId id="522" r:id="rId10"/>
    <p:sldId id="560" r:id="rId11"/>
    <p:sldId id="561" r:id="rId12"/>
    <p:sldId id="554" r:id="rId13"/>
    <p:sldId id="562" r:id="rId14"/>
    <p:sldId id="556" r:id="rId15"/>
    <p:sldId id="553" r:id="rId16"/>
  </p:sldIdLst>
  <p:sldSz cx="9144000" cy="6858000" type="screen4x3"/>
  <p:notesSz cx="10021888" cy="68897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Klatte" initials="SK" lastIdx="1" clrIdx="0">
    <p:extLst>
      <p:ext uri="{19B8F6BF-5375-455C-9EA6-DF929625EA0E}">
        <p15:presenceInfo xmlns:p15="http://schemas.microsoft.com/office/powerpoint/2012/main" userId="15c83d9a3f9535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4234"/>
    <a:srgbClr val="312783"/>
    <a:srgbClr val="FFCCCC"/>
    <a:srgbClr val="CCFF99"/>
    <a:srgbClr val="006CB7"/>
    <a:srgbClr val="F5B300"/>
    <a:srgbClr val="3C83F0"/>
    <a:srgbClr val="7B3391"/>
    <a:srgbClr val="F5EB34"/>
    <a:srgbClr val="1DA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430975-2888-4FCA-ABDF-9B5518A692E1}" v="15" dt="2022-05-16T12:11:47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909" autoAdjust="0"/>
  </p:normalViewPr>
  <p:slideViewPr>
    <p:cSldViewPr snapToGrid="0">
      <p:cViewPr varScale="1">
        <p:scale>
          <a:sx n="68" d="100"/>
          <a:sy n="68" d="100"/>
        </p:scale>
        <p:origin x="1910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818" cy="34568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76752" y="0"/>
            <a:ext cx="4342818" cy="345684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4F9D5983-9BDA-4607-BE4D-8F72A4708B8F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62338" y="862013"/>
            <a:ext cx="3097212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02190" y="3315692"/>
            <a:ext cx="8017510" cy="2712840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544067"/>
            <a:ext cx="4342818" cy="34568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76752" y="6544067"/>
            <a:ext cx="4342818" cy="345684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F81944BB-51CA-42E7-B60A-F1857998F9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30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349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66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758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139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78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55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95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49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42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72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8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15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1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26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67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CAC06-8E50-4D38-9BF3-35A45BCE7549}" type="datetimeFigureOut">
              <a:rPr lang="de-DE" smtClean="0"/>
              <a:t>30.06.2024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discher-hv.de/verband/bezirke/bezirk-rhein-neckar-tauber/downloads" TargetMode="External"/><Relationship Id="rId2" Type="http://schemas.openxmlformats.org/officeDocument/2006/relationships/hyperlink" Target="https://www.badischer-hv.de/verband/allgemeine-infos/verei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b.de/?proxy=redaktion/DHB-live-/Seitenbaum/02_Verband/Satzung-und-Ordnungen/Satzungen-und-Ordnungen/240701_DHB-Zusatzbestimmungen-zu-den-internationalen-Handballregeln_0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5759259_Handball_hell3_21cm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24451" y="0"/>
            <a:ext cx="7259955" cy="8007985"/>
          </a:xfrm>
          <a:prstGeom prst="rect">
            <a:avLst/>
          </a:prstGeom>
          <a:noFill/>
        </p:spPr>
      </p:pic>
      <p:sp>
        <p:nvSpPr>
          <p:cNvPr id="4" name="Rechteck 3"/>
          <p:cNvSpPr/>
          <p:nvPr/>
        </p:nvSpPr>
        <p:spPr>
          <a:xfrm>
            <a:off x="0" y="2385060"/>
            <a:ext cx="9144000" cy="2755265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dirty="0"/>
          </a:p>
        </p:txBody>
      </p:sp>
      <p:sp>
        <p:nvSpPr>
          <p:cNvPr id="5" name="Textfeld 59"/>
          <p:cNvSpPr txBox="1"/>
          <p:nvPr/>
        </p:nvSpPr>
        <p:spPr>
          <a:xfrm>
            <a:off x="1119449" y="-274226"/>
            <a:ext cx="6670675" cy="3098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e-DE" sz="2600" b="1" dirty="0">
              <a:gradFill>
                <a:gsLst>
                  <a:gs pos="0">
                    <a:srgbClr val="150E4E"/>
                  </a:gs>
                  <a:gs pos="50000">
                    <a:srgbClr val="231973"/>
                  </a:gs>
                  <a:gs pos="100000">
                    <a:srgbClr val="2C208A"/>
                  </a:gs>
                </a:gsLst>
                <a:lin ang="16200000" scaled="0"/>
              </a:gradFill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de-DE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58"/>
          <p:cNvSpPr txBox="1"/>
          <p:nvPr/>
        </p:nvSpPr>
        <p:spPr>
          <a:xfrm>
            <a:off x="1189116" y="2394902"/>
            <a:ext cx="6765767" cy="27749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Bezirk RNT Staffelsitzung       </a:t>
            </a:r>
          </a:p>
          <a:p>
            <a:pPr>
              <a:spcAft>
                <a:spcPts val="0"/>
              </a:spcAft>
            </a:pPr>
            <a:endParaRPr lang="de-DE" sz="2400" b="1" dirty="0">
              <a:solidFill>
                <a:srgbClr val="FFFFFF"/>
              </a:solidFill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28. Juni 2024</a:t>
            </a:r>
          </a:p>
          <a:p>
            <a:pPr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de-DE" sz="2400" b="1" dirty="0">
                <a:solidFill>
                  <a:srgbClr val="FFFFFF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		</a:t>
            </a:r>
            <a:endParaRPr lang="de-DE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06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Durchführungsbestimmungen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0D6FCE8-228C-FA13-12BB-D2798B00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310610"/>
            <a:ext cx="8388350" cy="466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Änderungen in den BHV-Ordnungen: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sz="2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§17 BHV </a:t>
            </a:r>
            <a:r>
              <a:rPr lang="de-DE" altLang="de-DE" dirty="0" err="1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SpO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 – Nichtsportlicher Abstieg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	keine 14 Tage-Frist mehr nach Rundenende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§14 BHV JO – Altersklassen-Spielgemeinschaften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	derzeit gibt es noch keine Rahmenbedingungen für die ASGs in der 	kommenden Runde 25/26 im BWHV – diese werden bis 01.02.2025 	nachgereicht</a:t>
            </a:r>
            <a:endParaRPr lang="de-DE" altLang="de-DE" sz="2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5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DHB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02241E2-47BC-DB97-C711-9151B436C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00" y="1310610"/>
            <a:ext cx="8388350" cy="397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Zur Runde 2025/26 wird die </a:t>
            </a:r>
            <a:r>
              <a:rPr lang="de-DE" altLang="de-DE" dirty="0" err="1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wJA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-Bundesliga zum Regelspielbetrieb</a:t>
            </a:r>
          </a:p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Der DHB hat seine Rechtsauffassung bzgl. des §55 DHB </a:t>
            </a:r>
            <a:r>
              <a:rPr lang="de-DE" altLang="de-DE" dirty="0" err="1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SpO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 geändert.</a:t>
            </a:r>
          </a:p>
          <a:p>
            <a:pPr marL="1085850" lvl="1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Bisher galt: Die zeitliche </a:t>
            </a:r>
            <a:r>
              <a:rPr lang="de-DE" altLang="de-DE" dirty="0" err="1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Freiwerdefrist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 (6 Wochen) setzte den Zähler der bereits in der höheren Mannschaft bestrittenen Spiele NICHT auf „0“</a:t>
            </a:r>
          </a:p>
          <a:p>
            <a:pPr marL="1085850" lvl="1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Zukünftig gilt: Nach der zeitlichen Frist zum Freiwerden wird der Zähler auf „0“ gesetzt</a:t>
            </a:r>
          </a:p>
          <a:p>
            <a:pPr marL="1085850" lvl="1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Erläuterungen gehen euch via </a:t>
            </a:r>
            <a:r>
              <a:rPr lang="de-DE" altLang="de-DE" dirty="0" err="1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PhoenixII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 vom BHV noch zu</a:t>
            </a:r>
          </a:p>
        </p:txBody>
      </p:sp>
    </p:spTree>
    <p:extLst>
      <p:ext uri="{BB962C8B-B14F-4D97-AF65-F5344CB8AC3E}">
        <p14:creationId xmlns:p14="http://schemas.microsoft.com/office/powerpoint/2010/main" val="391991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Offene Themen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E214FCFE-2A28-3936-166C-1C7B55B75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978" y="3175854"/>
            <a:ext cx="6445955" cy="92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4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Offene Themen von euch ???</a:t>
            </a:r>
          </a:p>
        </p:txBody>
      </p:sp>
    </p:spTree>
    <p:extLst>
      <p:ext uri="{BB962C8B-B14F-4D97-AF65-F5344CB8AC3E}">
        <p14:creationId xmlns:p14="http://schemas.microsoft.com/office/powerpoint/2010/main" val="83938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Tagesordnung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75A07038-2C0F-2719-88B5-2CC8E53AE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261749"/>
            <a:ext cx="7977866" cy="506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Ehrung der Staffelsieger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Pflege der </a:t>
            </a:r>
            <a:r>
              <a:rPr lang="de-DE" sz="18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PhoenixII</a:t>
            </a: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-Daten</a:t>
            </a:r>
            <a:endParaRPr lang="de-DE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Meldungen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Letzten Entscheidungen über die Spielformen in der Jugend</a:t>
            </a:r>
          </a:p>
          <a:p>
            <a:pPr marL="1085850" lvl="1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Letzte Chance zur kostenfreien An- und Abmeldung</a:t>
            </a:r>
            <a:endParaRPr lang="de-DE" sz="16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Freundschaftsspiele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Spielplanphasen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IHF: neue Ballgrößen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Neuerungen in den </a:t>
            </a:r>
            <a:r>
              <a:rPr lang="de-DE" sz="18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Dfb</a:t>
            </a: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inkl. Ranking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DHB: geänderte Rechtsauffassung zu §55 DHB </a:t>
            </a:r>
            <a:r>
              <a:rPr lang="de-DE" sz="1800" dirty="0" err="1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SpO</a:t>
            </a:r>
            <a:endParaRPr lang="de-DE" sz="18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de-DE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Offene Themen</a:t>
            </a:r>
          </a:p>
        </p:txBody>
      </p:sp>
    </p:spTree>
    <p:extLst>
      <p:ext uri="{BB962C8B-B14F-4D97-AF65-F5344CB8AC3E}">
        <p14:creationId xmlns:p14="http://schemas.microsoft.com/office/powerpoint/2010/main" val="1230916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Ehrungen der Staffelsieger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139DA112-17CB-C16D-62C6-651ACB945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2351782"/>
            <a:ext cx="80645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de-DE" altLang="de-DE" sz="5000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Glückwunsch an alle Staffelsieger der Runde 23/24!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24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de-DE" altLang="de-DE" sz="1000" b="1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1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Funktionsadressen in </a:t>
            </a:r>
            <a:r>
              <a:rPr lang="de-DE" sz="23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PhoenixII</a:t>
            </a:r>
            <a:endParaRPr lang="de-DE" sz="23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A436AF71-C7CB-1B2D-708C-1BB29DEC0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19" y="1528957"/>
            <a:ext cx="8338124" cy="470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3050" indent="-27305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200" u="sng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Jahresvereinsmeldung</a:t>
            </a: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Bitte pflegt Funktions-Mail-Adressen – keine privaten Mailadressen</a:t>
            </a: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Bitte gebt beim Abteilungsleiter und beim Jugendleiter zumindest die Mailadressen als öffentlich frei</a:t>
            </a: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Jugendleiter und Abteilungsleiter erscheinen auf der BHV-Homepage</a:t>
            </a:r>
          </a:p>
          <a:p>
            <a:pPr lvl="2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  <a:hlinkClick r:id="rId2"/>
              </a:rPr>
              <a:t>https://www.badischer-hv.de/verband/allgemeine-infos/vereine</a:t>
            </a:r>
            <a:endParaRPr lang="de-DE" altLang="de-DE" sz="2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Über diesen Link könnt ihr euch gegenseitig erreichen!!!</a:t>
            </a: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Eine Anleitung zur Pflege findet ihr hier unter Sonstiges</a:t>
            </a:r>
          </a:p>
          <a:p>
            <a:pPr lvl="2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  <a:hlinkClick r:id="rId3"/>
              </a:rPr>
              <a:t>https://www.badischer-hv.de/verband/bezirke/bezirk-rhein-neckar-tauber/downloads</a:t>
            </a:r>
            <a:endParaRPr lang="de-DE" altLang="de-DE" sz="2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6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Meldungen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A436AF71-C7CB-1B2D-708C-1BB29DEC0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219" y="1528957"/>
            <a:ext cx="8338124" cy="235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3050" indent="-27305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730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Bewusste Nichtantritte in N-O-T sind krass unsportlich!</a:t>
            </a: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de-DE" altLang="de-DE" sz="2000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ABR: Die Bitte nach einer Pausenzeitverlängerung kam auf – dieser würden wir gerne nachkommen. Daher müssen ab der kommenden Runde für die Turniere 4 Stunden Spielzeit eingeplant werden.</a:t>
            </a:r>
          </a:p>
        </p:txBody>
      </p:sp>
    </p:spTree>
    <p:extLst>
      <p:ext uri="{BB962C8B-B14F-4D97-AF65-F5344CB8AC3E}">
        <p14:creationId xmlns:p14="http://schemas.microsoft.com/office/powerpoint/2010/main" val="175630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Spielplanphasen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31F50F48-AA7D-4124-46B6-E82A0CD0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934122"/>
            <a:ext cx="8388350" cy="466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Phase 1		01.07.		-	28.07.2024		Eingabe im System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Phase 2		29.07.		-	04.08.2024		nur noch Verlegungsanträge im System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Phase 3	</a:t>
            </a:r>
            <a:r>
              <a:rPr lang="de-DE" altLang="de-DE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	05.08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.		-	11.08.2024		Verlegungen via Mail über Staffelleiter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Nach der Überführung der Spielpläne werden Verlegungen kostenpflichtig!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Platzziffern Jugend: Es waren dieses Jahr viele Kollisionen in den Wünschen – manchmal war noch nicht mal was korrespondierendes frei. Sorry dafür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Bitte nicht alle Spiele samstags planen – dafür haben wir nicht genug SR</a:t>
            </a:r>
          </a:p>
        </p:txBody>
      </p:sp>
    </p:spTree>
    <p:extLst>
      <p:ext uri="{BB962C8B-B14F-4D97-AF65-F5344CB8AC3E}">
        <p14:creationId xmlns:p14="http://schemas.microsoft.com/office/powerpoint/2010/main" val="202066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Freundschaftsspiele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31F50F48-AA7D-4124-46B6-E82A0CD0F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934122"/>
            <a:ext cx="8388350" cy="327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Solltet ihr eure Spiele online spielen wollen findet ihr sie wie folgt: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Spiele bis einschließlich 14.07.2024		Sommerrunde 2024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Spiele ab dem 15.07.2024						Hallenrunde 24/25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Turniere werden mit einer Extra-Spielklasse eingestellt – je nach Datum in den unterschiedlichen Runden</a:t>
            </a:r>
          </a:p>
        </p:txBody>
      </p:sp>
    </p:spTree>
    <p:extLst>
      <p:ext uri="{BB962C8B-B14F-4D97-AF65-F5344CB8AC3E}">
        <p14:creationId xmlns:p14="http://schemas.microsoft.com/office/powerpoint/2010/main" val="3290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IHF: Hinweis auf neue Ballgrößen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30E6B555-B883-EED4-624B-2EC5094B0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934122"/>
            <a:ext cx="8388350" cy="466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Es gibt neue Ballgrößen, wenn ohne Harz gespielt wird. Diese sind kleiner und auch leichter. Vor allem in der Jugend sehr zu empfehlen.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Die Verwendung ist ein „KANN“ – kein „MUSS“ in unseren Spielklassen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IHF Regel 3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  <a:hlinkClick r:id="rId2"/>
              </a:rPr>
              <a:t>https://www.dhb.de//?proxy=redaktion/DHB-live-/Seitenbaum/02_Verband/Satzung-und-Ordnungen/Satzungen-und-Ordnungen/240701_DHB-Zusatzbestimmungen-zu-den-internationalen-Handballregeln_0.pdf</a:t>
            </a: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7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85482" y="219183"/>
            <a:ext cx="8333860" cy="950264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12783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481" y="170322"/>
            <a:ext cx="8328569" cy="1091427"/>
          </a:xfrm>
        </p:spPr>
        <p:txBody>
          <a:bodyPr>
            <a:noAutofit/>
          </a:bodyPr>
          <a:lstStyle/>
          <a:p>
            <a:r>
              <a:rPr lang="de-DE" sz="23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Durchführungsbestimmungen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0D6FCE8-228C-FA13-12BB-D2798B00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81" y="1310610"/>
            <a:ext cx="8388350" cy="3276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08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08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Neuerungen sind </a:t>
            </a:r>
            <a:r>
              <a:rPr lang="de-DE" altLang="de-DE" dirty="0">
                <a:solidFill>
                  <a:srgbClr val="002060"/>
                </a:solidFill>
                <a:highlight>
                  <a:srgbClr val="FFFF00"/>
                </a:highlight>
                <a:latin typeface="+mn-lt"/>
                <a:cs typeface="Arial" panose="020B0604020202020204" pitchFamily="34" charset="0"/>
              </a:rPr>
              <a:t>gelb markiert </a:t>
            </a: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– eine Lektüre lohnt sich</a:t>
            </a: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de-DE" altLang="de-DE" dirty="0">
              <a:solidFill>
                <a:srgbClr val="002060"/>
              </a:solidFill>
              <a:latin typeface="+mn-lt"/>
              <a:cs typeface="Arial" panose="020B0604020202020204" pitchFamily="34" charset="0"/>
            </a:endParaRPr>
          </a:p>
          <a:p>
            <a:pPr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Eintrittsgelder</a:t>
            </a:r>
          </a:p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Landesliga					Erwachsene 5,00 €			Ermäßigte 3,50 €</a:t>
            </a:r>
          </a:p>
          <a:p>
            <a:pPr marL="342900" indent="-342900" defTabSz="273050" eaLnBrk="1" fontAlgn="base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Ab Bezirksoberligen		Erwachsene 4,00 €			Ermäßigte 2,50 €</a:t>
            </a:r>
          </a:p>
        </p:txBody>
      </p:sp>
    </p:spTree>
    <p:extLst>
      <p:ext uri="{BB962C8B-B14F-4D97-AF65-F5344CB8AC3E}">
        <p14:creationId xmlns:p14="http://schemas.microsoft.com/office/powerpoint/2010/main" val="420133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51505836A89941946C9380D135694C" ma:contentTypeVersion="14" ma:contentTypeDescription="Ein neues Dokument erstellen." ma:contentTypeScope="" ma:versionID="3916925638784d67a97bb88483dfc0fe">
  <xsd:schema xmlns:xsd="http://www.w3.org/2001/XMLSchema" xmlns:xs="http://www.w3.org/2001/XMLSchema" xmlns:p="http://schemas.microsoft.com/office/2006/metadata/properties" xmlns:ns2="a35d8663-3c45-4790-a9ff-014941319ced" xmlns:ns3="533a9fc4-b08e-4cff-b7eb-db24b14aed55" targetNamespace="http://schemas.microsoft.com/office/2006/metadata/properties" ma:root="true" ma:fieldsID="28bb6ee830b6caa93a4c73bc91d8df53" ns2:_="" ns3:_="">
    <xsd:import namespace="a35d8663-3c45-4790-a9ff-014941319ced"/>
    <xsd:import namespace="533a9fc4-b08e-4cff-b7eb-db24b14aed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5d8663-3c45-4790-a9ff-014941319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5ce9dfce-212f-4906-a0ac-8a642ea49a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a9fc4-b08e-4cff-b7eb-db24b14aed5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c26f64bb-e283-4104-a898-c61836db2241}" ma:internalName="TaxCatchAll" ma:showField="CatchAllData" ma:web="533a9fc4-b08e-4cff-b7eb-db24b14aed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35d8663-3c45-4790-a9ff-014941319ced">
      <Terms xmlns="http://schemas.microsoft.com/office/infopath/2007/PartnerControls"/>
    </lcf76f155ced4ddcb4097134ff3c332f>
    <TaxCatchAll xmlns="533a9fc4-b08e-4cff-b7eb-db24b14aed55" xsi:nil="true"/>
  </documentManagement>
</p:properties>
</file>

<file path=customXml/itemProps1.xml><?xml version="1.0" encoding="utf-8"?>
<ds:datastoreItem xmlns:ds="http://schemas.openxmlformats.org/officeDocument/2006/customXml" ds:itemID="{AB6E01D4-C782-44C7-9565-4EB187A2A9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DAB016-84C0-4123-8DBE-52359A85B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5d8663-3c45-4790-a9ff-014941319ced"/>
    <ds:schemaRef ds:uri="533a9fc4-b08e-4cff-b7eb-db24b14aed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95DB88-43F6-4B9D-8B3A-4C6A6F3FE5FC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a35d8663-3c45-4790-a9ff-014941319ced"/>
    <ds:schemaRef ds:uri="http://schemas.openxmlformats.org/package/2006/metadata/core-properties"/>
    <ds:schemaRef ds:uri="533a9fc4-b08e-4cff-b7eb-db24b14aed5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0</TotalTime>
  <Words>591</Words>
  <Application>Microsoft Office PowerPoint</Application>
  <PresentationFormat>Bildschirmpräsentation (4:3)</PresentationFormat>
  <Paragraphs>88</Paragraphs>
  <Slides>12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Verdana</vt:lpstr>
      <vt:lpstr>Office Theme</vt:lpstr>
      <vt:lpstr>PowerPoint-Präsentation</vt:lpstr>
      <vt:lpstr>Tagesordnung</vt:lpstr>
      <vt:lpstr>Ehrungen der Staffelsieger</vt:lpstr>
      <vt:lpstr>Funktionsadressen in PhoenixII</vt:lpstr>
      <vt:lpstr>Meldungen</vt:lpstr>
      <vt:lpstr>Spielplanphasen</vt:lpstr>
      <vt:lpstr>Freundschaftsspiele</vt:lpstr>
      <vt:lpstr>IHF: Hinweis auf neue Ballgrößen</vt:lpstr>
      <vt:lpstr>Durchführungsbestimmungen</vt:lpstr>
      <vt:lpstr>Durchführungsbestimmungen</vt:lpstr>
      <vt:lpstr>DHB</vt:lpstr>
      <vt:lpstr>Offene Themen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Müller, Ramona</dc:creator>
  <cp:lastModifiedBy>Bezirk RNT - Spieltechnik</cp:lastModifiedBy>
  <cp:revision>350</cp:revision>
  <cp:lastPrinted>2023-06-26T14:22:56Z</cp:lastPrinted>
  <dcterms:created xsi:type="dcterms:W3CDTF">2019-04-24T13:42:14Z</dcterms:created>
  <dcterms:modified xsi:type="dcterms:W3CDTF">2024-06-30T15:13:44Z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0x010100E151505836A89941946C9380D135694C</vt:lpwstr>
  </property>
  <property fmtid="{D5CDD505-2E9C-101B-9397-08002B2CF9AE}" pid="3" name="MediaServiceImageTags">
    <vt:lpwstr/>
  </property>
</Properties>
</file>