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sldIdLst>
    <p:sldId id="256" r:id="rId5"/>
    <p:sldId id="454" r:id="rId6"/>
    <p:sldId id="524" r:id="rId7"/>
    <p:sldId id="525" r:id="rId8"/>
    <p:sldId id="549" r:id="rId9"/>
    <p:sldId id="522" r:id="rId10"/>
    <p:sldId id="526" r:id="rId11"/>
    <p:sldId id="544" r:id="rId12"/>
    <p:sldId id="554" r:id="rId13"/>
    <p:sldId id="555" r:id="rId14"/>
    <p:sldId id="557" r:id="rId15"/>
    <p:sldId id="558" r:id="rId16"/>
    <p:sldId id="546" r:id="rId17"/>
    <p:sldId id="556" r:id="rId18"/>
    <p:sldId id="552" r:id="rId19"/>
    <p:sldId id="551" r:id="rId20"/>
    <p:sldId id="553" r:id="rId21"/>
  </p:sldIdLst>
  <p:sldSz cx="9144000" cy="6858000" type="screen4x3"/>
  <p:notesSz cx="10021888" cy="68897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Klatte" initials="SK" lastIdx="1" clrIdx="0">
    <p:extLst>
      <p:ext uri="{19B8F6BF-5375-455C-9EA6-DF929625EA0E}">
        <p15:presenceInfo xmlns:p15="http://schemas.microsoft.com/office/powerpoint/2012/main" userId="15c83d9a3f9535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4234"/>
    <a:srgbClr val="312783"/>
    <a:srgbClr val="FFCCCC"/>
    <a:srgbClr val="CCFF99"/>
    <a:srgbClr val="006CB7"/>
    <a:srgbClr val="F5B300"/>
    <a:srgbClr val="3C83F0"/>
    <a:srgbClr val="7B3391"/>
    <a:srgbClr val="F5EB34"/>
    <a:srgbClr val="1DA8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430975-2888-4FCA-ABDF-9B5518A692E1}" v="15" dt="2022-05-16T12:11:47.415"/>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2909" autoAdjust="0"/>
  </p:normalViewPr>
  <p:slideViewPr>
    <p:cSldViewPr snapToGrid="0">
      <p:cViewPr varScale="1">
        <p:scale>
          <a:sx n="68" d="100"/>
          <a:sy n="68" d="100"/>
        </p:scale>
        <p:origin x="1910" y="62"/>
      </p:cViewPr>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4342818" cy="345684"/>
          </a:xfrm>
          <a:prstGeom prst="rect">
            <a:avLst/>
          </a:prstGeom>
        </p:spPr>
        <p:txBody>
          <a:bodyPr vert="horz" lIns="92464" tIns="46232" rIns="92464" bIns="46232" rtlCol="0"/>
          <a:lstStyle>
            <a:lvl1pPr algn="l">
              <a:defRPr sz="1200"/>
            </a:lvl1pPr>
          </a:lstStyle>
          <a:p>
            <a:endParaRPr lang="de-DE"/>
          </a:p>
        </p:txBody>
      </p:sp>
      <p:sp>
        <p:nvSpPr>
          <p:cNvPr id="3" name="Datumsplatzhalter 2"/>
          <p:cNvSpPr>
            <a:spLocks noGrp="1"/>
          </p:cNvSpPr>
          <p:nvPr>
            <p:ph type="dt" idx="1"/>
          </p:nvPr>
        </p:nvSpPr>
        <p:spPr>
          <a:xfrm>
            <a:off x="5676752" y="0"/>
            <a:ext cx="4342818" cy="345684"/>
          </a:xfrm>
          <a:prstGeom prst="rect">
            <a:avLst/>
          </a:prstGeom>
        </p:spPr>
        <p:txBody>
          <a:bodyPr vert="horz" lIns="92464" tIns="46232" rIns="92464" bIns="46232" rtlCol="0"/>
          <a:lstStyle>
            <a:lvl1pPr algn="r">
              <a:defRPr sz="1200"/>
            </a:lvl1pPr>
          </a:lstStyle>
          <a:p>
            <a:fld id="{4F9D5983-9BDA-4607-BE4D-8F72A4708B8F}" type="datetimeFigureOut">
              <a:rPr lang="de-DE" smtClean="0"/>
              <a:t>30.06.2023</a:t>
            </a:fld>
            <a:endParaRPr lang="de-DE"/>
          </a:p>
        </p:txBody>
      </p:sp>
      <p:sp>
        <p:nvSpPr>
          <p:cNvPr id="4" name="Folienbildplatzhalter 3"/>
          <p:cNvSpPr>
            <a:spLocks noGrp="1" noRot="1" noChangeAspect="1"/>
          </p:cNvSpPr>
          <p:nvPr>
            <p:ph type="sldImg" idx="2"/>
          </p:nvPr>
        </p:nvSpPr>
        <p:spPr>
          <a:xfrm>
            <a:off x="3462338" y="862013"/>
            <a:ext cx="3097212" cy="2324100"/>
          </a:xfrm>
          <a:prstGeom prst="rect">
            <a:avLst/>
          </a:prstGeom>
          <a:noFill/>
          <a:ln w="12700">
            <a:solidFill>
              <a:prstClr val="black"/>
            </a:solidFill>
          </a:ln>
        </p:spPr>
        <p:txBody>
          <a:bodyPr vert="horz" lIns="92464" tIns="46232" rIns="92464" bIns="46232" rtlCol="0" anchor="ctr"/>
          <a:lstStyle/>
          <a:p>
            <a:endParaRPr lang="de-DE"/>
          </a:p>
        </p:txBody>
      </p:sp>
      <p:sp>
        <p:nvSpPr>
          <p:cNvPr id="5" name="Notizenplatzhalter 4"/>
          <p:cNvSpPr>
            <a:spLocks noGrp="1"/>
          </p:cNvSpPr>
          <p:nvPr>
            <p:ph type="body" sz="quarter" idx="3"/>
          </p:nvPr>
        </p:nvSpPr>
        <p:spPr>
          <a:xfrm>
            <a:off x="1002190" y="3315692"/>
            <a:ext cx="8017510" cy="2712840"/>
          </a:xfrm>
          <a:prstGeom prst="rect">
            <a:avLst/>
          </a:prstGeom>
        </p:spPr>
        <p:txBody>
          <a:bodyPr vert="horz" lIns="92464" tIns="46232" rIns="92464" bIns="46232"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2" y="6544067"/>
            <a:ext cx="4342818" cy="345684"/>
          </a:xfrm>
          <a:prstGeom prst="rect">
            <a:avLst/>
          </a:prstGeom>
        </p:spPr>
        <p:txBody>
          <a:bodyPr vert="horz" lIns="92464" tIns="46232" rIns="92464" bIns="46232" rtlCol="0" anchor="b"/>
          <a:lstStyle>
            <a:lvl1pPr algn="l">
              <a:defRPr sz="1200"/>
            </a:lvl1pPr>
          </a:lstStyle>
          <a:p>
            <a:endParaRPr lang="de-DE"/>
          </a:p>
        </p:txBody>
      </p:sp>
      <p:sp>
        <p:nvSpPr>
          <p:cNvPr id="7" name="Foliennummernplatzhalter 6"/>
          <p:cNvSpPr>
            <a:spLocks noGrp="1"/>
          </p:cNvSpPr>
          <p:nvPr>
            <p:ph type="sldNum" sz="quarter" idx="5"/>
          </p:nvPr>
        </p:nvSpPr>
        <p:spPr>
          <a:xfrm>
            <a:off x="5676752" y="6544067"/>
            <a:ext cx="4342818" cy="345684"/>
          </a:xfrm>
          <a:prstGeom prst="rect">
            <a:avLst/>
          </a:prstGeom>
        </p:spPr>
        <p:txBody>
          <a:bodyPr vert="horz" lIns="92464" tIns="46232" rIns="92464" bIns="46232" rtlCol="0" anchor="b"/>
          <a:lstStyle>
            <a:lvl1pPr algn="r">
              <a:defRPr sz="1200"/>
            </a:lvl1pPr>
          </a:lstStyle>
          <a:p>
            <a:fld id="{F81944BB-51CA-42E7-B60A-F1857998F9E7}" type="slidenum">
              <a:rPr lang="de-DE" smtClean="0"/>
              <a:t>‹Nr.›</a:t>
            </a:fld>
            <a:endParaRPr lang="de-DE"/>
          </a:p>
        </p:txBody>
      </p:sp>
    </p:spTree>
    <p:extLst>
      <p:ext uri="{BB962C8B-B14F-4D97-AF65-F5344CB8AC3E}">
        <p14:creationId xmlns:p14="http://schemas.microsoft.com/office/powerpoint/2010/main" val="2747309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81944BB-51CA-42E7-B60A-F1857998F9E7}" type="slidenum">
              <a:rPr lang="de-DE" smtClean="0"/>
              <a:t>5</a:t>
            </a:fld>
            <a:endParaRPr lang="de-DE"/>
          </a:p>
        </p:txBody>
      </p:sp>
    </p:spTree>
    <p:extLst>
      <p:ext uri="{BB962C8B-B14F-4D97-AF65-F5344CB8AC3E}">
        <p14:creationId xmlns:p14="http://schemas.microsoft.com/office/powerpoint/2010/main" val="3653248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81944BB-51CA-42E7-B60A-F1857998F9E7}" type="slidenum">
              <a:rPr lang="de-DE" smtClean="0"/>
              <a:t>16</a:t>
            </a:fld>
            <a:endParaRPr lang="de-DE"/>
          </a:p>
        </p:txBody>
      </p:sp>
    </p:spTree>
    <p:extLst>
      <p:ext uri="{BB962C8B-B14F-4D97-AF65-F5344CB8AC3E}">
        <p14:creationId xmlns:p14="http://schemas.microsoft.com/office/powerpoint/2010/main" val="36054408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81944BB-51CA-42E7-B60A-F1857998F9E7}" type="slidenum">
              <a:rPr lang="de-DE" smtClean="0"/>
              <a:t>17</a:t>
            </a:fld>
            <a:endParaRPr lang="de-DE"/>
          </a:p>
        </p:txBody>
      </p:sp>
    </p:spTree>
    <p:extLst>
      <p:ext uri="{BB962C8B-B14F-4D97-AF65-F5344CB8AC3E}">
        <p14:creationId xmlns:p14="http://schemas.microsoft.com/office/powerpoint/2010/main" val="760789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81944BB-51CA-42E7-B60A-F1857998F9E7}" type="slidenum">
              <a:rPr lang="de-DE" smtClean="0"/>
              <a:t>8</a:t>
            </a:fld>
            <a:endParaRPr lang="de-DE"/>
          </a:p>
        </p:txBody>
      </p:sp>
    </p:spTree>
    <p:extLst>
      <p:ext uri="{BB962C8B-B14F-4D97-AF65-F5344CB8AC3E}">
        <p14:creationId xmlns:p14="http://schemas.microsoft.com/office/powerpoint/2010/main" val="3806904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81944BB-51CA-42E7-B60A-F1857998F9E7}" type="slidenum">
              <a:rPr lang="de-DE" smtClean="0"/>
              <a:t>9</a:t>
            </a:fld>
            <a:endParaRPr lang="de-DE"/>
          </a:p>
        </p:txBody>
      </p:sp>
    </p:spTree>
    <p:extLst>
      <p:ext uri="{BB962C8B-B14F-4D97-AF65-F5344CB8AC3E}">
        <p14:creationId xmlns:p14="http://schemas.microsoft.com/office/powerpoint/2010/main" val="262166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81944BB-51CA-42E7-B60A-F1857998F9E7}" type="slidenum">
              <a:rPr lang="de-DE" smtClean="0"/>
              <a:t>10</a:t>
            </a:fld>
            <a:endParaRPr lang="de-DE"/>
          </a:p>
        </p:txBody>
      </p:sp>
    </p:spTree>
    <p:extLst>
      <p:ext uri="{BB962C8B-B14F-4D97-AF65-F5344CB8AC3E}">
        <p14:creationId xmlns:p14="http://schemas.microsoft.com/office/powerpoint/2010/main" val="3235736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81944BB-51CA-42E7-B60A-F1857998F9E7}" type="slidenum">
              <a:rPr lang="de-DE" smtClean="0"/>
              <a:t>11</a:t>
            </a:fld>
            <a:endParaRPr lang="de-DE"/>
          </a:p>
        </p:txBody>
      </p:sp>
    </p:spTree>
    <p:extLst>
      <p:ext uri="{BB962C8B-B14F-4D97-AF65-F5344CB8AC3E}">
        <p14:creationId xmlns:p14="http://schemas.microsoft.com/office/powerpoint/2010/main" val="1990795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81944BB-51CA-42E7-B60A-F1857998F9E7}" type="slidenum">
              <a:rPr lang="de-DE" smtClean="0"/>
              <a:t>12</a:t>
            </a:fld>
            <a:endParaRPr lang="de-DE"/>
          </a:p>
        </p:txBody>
      </p:sp>
    </p:spTree>
    <p:extLst>
      <p:ext uri="{BB962C8B-B14F-4D97-AF65-F5344CB8AC3E}">
        <p14:creationId xmlns:p14="http://schemas.microsoft.com/office/powerpoint/2010/main" val="3853192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81944BB-51CA-42E7-B60A-F1857998F9E7}" type="slidenum">
              <a:rPr lang="de-DE" smtClean="0"/>
              <a:t>13</a:t>
            </a:fld>
            <a:endParaRPr lang="de-DE"/>
          </a:p>
        </p:txBody>
      </p:sp>
    </p:spTree>
    <p:extLst>
      <p:ext uri="{BB962C8B-B14F-4D97-AF65-F5344CB8AC3E}">
        <p14:creationId xmlns:p14="http://schemas.microsoft.com/office/powerpoint/2010/main" val="1637404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81944BB-51CA-42E7-B60A-F1857998F9E7}" type="slidenum">
              <a:rPr lang="de-DE" smtClean="0"/>
              <a:t>14</a:t>
            </a:fld>
            <a:endParaRPr lang="de-DE"/>
          </a:p>
        </p:txBody>
      </p:sp>
    </p:spTree>
    <p:extLst>
      <p:ext uri="{BB962C8B-B14F-4D97-AF65-F5344CB8AC3E}">
        <p14:creationId xmlns:p14="http://schemas.microsoft.com/office/powerpoint/2010/main" val="1387139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81944BB-51CA-42E7-B60A-F1857998F9E7}" type="slidenum">
              <a:rPr lang="de-DE" smtClean="0"/>
              <a:t>15</a:t>
            </a:fld>
            <a:endParaRPr lang="de-DE"/>
          </a:p>
        </p:txBody>
      </p:sp>
    </p:spTree>
    <p:extLst>
      <p:ext uri="{BB962C8B-B14F-4D97-AF65-F5344CB8AC3E}">
        <p14:creationId xmlns:p14="http://schemas.microsoft.com/office/powerpoint/2010/main" val="2892516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E1ACAC06-8E50-4D38-9BF3-35A45BCE7549}" type="datetimeFigureOut">
              <a:rPr lang="de-DE" smtClean="0"/>
              <a:t>30.06.2023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2AF5282-6819-4403-A225-751EBF51627E}" type="slidenum">
              <a:rPr lang="de-DE" smtClean="0"/>
              <a:t>‹Nr.›</a:t>
            </a:fld>
            <a:endParaRPr lang="de-DE"/>
          </a:p>
        </p:txBody>
      </p:sp>
    </p:spTree>
    <p:extLst>
      <p:ext uri="{BB962C8B-B14F-4D97-AF65-F5344CB8AC3E}">
        <p14:creationId xmlns:p14="http://schemas.microsoft.com/office/powerpoint/2010/main" val="3047552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1ACAC06-8E50-4D38-9BF3-35A45BCE7549}" type="datetimeFigureOut">
              <a:rPr lang="de-DE" smtClean="0"/>
              <a:t>30.06.2023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2AF5282-6819-4403-A225-751EBF51627E}" type="slidenum">
              <a:rPr lang="de-DE" smtClean="0"/>
              <a:t>‹Nr.›</a:t>
            </a:fld>
            <a:endParaRPr lang="de-DE"/>
          </a:p>
        </p:txBody>
      </p:sp>
    </p:spTree>
    <p:extLst>
      <p:ext uri="{BB962C8B-B14F-4D97-AF65-F5344CB8AC3E}">
        <p14:creationId xmlns:p14="http://schemas.microsoft.com/office/powerpoint/2010/main" val="3995953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1ACAC06-8E50-4D38-9BF3-35A45BCE7549}" type="datetimeFigureOut">
              <a:rPr lang="de-DE" smtClean="0"/>
              <a:t>30.06.2023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2AF5282-6819-4403-A225-751EBF51627E}" type="slidenum">
              <a:rPr lang="de-DE" smtClean="0"/>
              <a:t>‹Nr.›</a:t>
            </a:fld>
            <a:endParaRPr lang="de-DE"/>
          </a:p>
        </p:txBody>
      </p:sp>
    </p:spTree>
    <p:extLst>
      <p:ext uri="{BB962C8B-B14F-4D97-AF65-F5344CB8AC3E}">
        <p14:creationId xmlns:p14="http://schemas.microsoft.com/office/powerpoint/2010/main" val="3541491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1ACAC06-8E50-4D38-9BF3-35A45BCE7549}" type="datetimeFigureOut">
              <a:rPr lang="de-DE" smtClean="0"/>
              <a:t>30.06.2023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2AF5282-6819-4403-A225-751EBF51627E}" type="slidenum">
              <a:rPr lang="de-DE" smtClean="0"/>
              <a:t>‹Nr.›</a:t>
            </a:fld>
            <a:endParaRPr lang="de-DE"/>
          </a:p>
        </p:txBody>
      </p:sp>
    </p:spTree>
    <p:extLst>
      <p:ext uri="{BB962C8B-B14F-4D97-AF65-F5344CB8AC3E}">
        <p14:creationId xmlns:p14="http://schemas.microsoft.com/office/powerpoint/2010/main" val="2060427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E1ACAC06-8E50-4D38-9BF3-35A45BCE7549}" type="datetimeFigureOut">
              <a:rPr lang="de-DE" smtClean="0"/>
              <a:t>30.06.2023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2AF5282-6819-4403-A225-751EBF51627E}" type="slidenum">
              <a:rPr lang="de-DE" smtClean="0"/>
              <a:t>‹Nr.›</a:t>
            </a:fld>
            <a:endParaRPr lang="de-DE"/>
          </a:p>
        </p:txBody>
      </p:sp>
    </p:spTree>
    <p:extLst>
      <p:ext uri="{BB962C8B-B14F-4D97-AF65-F5344CB8AC3E}">
        <p14:creationId xmlns:p14="http://schemas.microsoft.com/office/powerpoint/2010/main" val="3895725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E1ACAC06-8E50-4D38-9BF3-35A45BCE7549}" type="datetimeFigureOut">
              <a:rPr lang="de-DE" smtClean="0"/>
              <a:t>30.06.2023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2AF5282-6819-4403-A225-751EBF51627E}" type="slidenum">
              <a:rPr lang="de-DE" smtClean="0"/>
              <a:t>‹Nr.›</a:t>
            </a:fld>
            <a:endParaRPr lang="de-DE"/>
          </a:p>
        </p:txBody>
      </p:sp>
    </p:spTree>
    <p:extLst>
      <p:ext uri="{BB962C8B-B14F-4D97-AF65-F5344CB8AC3E}">
        <p14:creationId xmlns:p14="http://schemas.microsoft.com/office/powerpoint/2010/main" val="943508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E1ACAC06-8E50-4D38-9BF3-35A45BCE7549}" type="datetimeFigureOut">
              <a:rPr lang="de-DE" smtClean="0"/>
              <a:t>30.06.2023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D2AF5282-6819-4403-A225-751EBF51627E}" type="slidenum">
              <a:rPr lang="de-DE" smtClean="0"/>
              <a:t>‹Nr.›</a:t>
            </a:fld>
            <a:endParaRPr lang="de-DE"/>
          </a:p>
        </p:txBody>
      </p:sp>
    </p:spTree>
    <p:extLst>
      <p:ext uri="{BB962C8B-B14F-4D97-AF65-F5344CB8AC3E}">
        <p14:creationId xmlns:p14="http://schemas.microsoft.com/office/powerpoint/2010/main" val="3949389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E1ACAC06-8E50-4D38-9BF3-35A45BCE7549}" type="datetimeFigureOut">
              <a:rPr lang="de-DE" smtClean="0"/>
              <a:t>30.06.2023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D2AF5282-6819-4403-A225-751EBF51627E}" type="slidenum">
              <a:rPr lang="de-DE" smtClean="0"/>
              <a:t>‹Nr.›</a:t>
            </a:fld>
            <a:endParaRPr lang="de-DE"/>
          </a:p>
        </p:txBody>
      </p:sp>
    </p:spTree>
    <p:extLst>
      <p:ext uri="{BB962C8B-B14F-4D97-AF65-F5344CB8AC3E}">
        <p14:creationId xmlns:p14="http://schemas.microsoft.com/office/powerpoint/2010/main" val="3705158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CAC06-8E50-4D38-9BF3-35A45BCE7549}" type="datetimeFigureOut">
              <a:rPr lang="de-DE" smtClean="0"/>
              <a:t>30.06.2023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D2AF5282-6819-4403-A225-751EBF51627E}" type="slidenum">
              <a:rPr lang="de-DE" smtClean="0"/>
              <a:t>‹Nr.›</a:t>
            </a:fld>
            <a:endParaRPr lang="de-DE"/>
          </a:p>
        </p:txBody>
      </p:sp>
    </p:spTree>
    <p:extLst>
      <p:ext uri="{BB962C8B-B14F-4D97-AF65-F5344CB8AC3E}">
        <p14:creationId xmlns:p14="http://schemas.microsoft.com/office/powerpoint/2010/main" val="3542142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E1ACAC06-8E50-4D38-9BF3-35A45BCE7549}" type="datetimeFigureOut">
              <a:rPr lang="de-DE" smtClean="0"/>
              <a:t>30.06.2023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2AF5282-6819-4403-A225-751EBF51627E}" type="slidenum">
              <a:rPr lang="de-DE" smtClean="0"/>
              <a:t>‹Nr.›</a:t>
            </a:fld>
            <a:endParaRPr lang="de-DE"/>
          </a:p>
        </p:txBody>
      </p:sp>
    </p:spTree>
    <p:extLst>
      <p:ext uri="{BB962C8B-B14F-4D97-AF65-F5344CB8AC3E}">
        <p14:creationId xmlns:p14="http://schemas.microsoft.com/office/powerpoint/2010/main" val="2306264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E1ACAC06-8E50-4D38-9BF3-35A45BCE7549}" type="datetimeFigureOut">
              <a:rPr lang="de-DE" smtClean="0"/>
              <a:t>30.06.2023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2AF5282-6819-4403-A225-751EBF51627E}" type="slidenum">
              <a:rPr lang="de-DE" smtClean="0"/>
              <a:t>‹Nr.›</a:t>
            </a:fld>
            <a:endParaRPr lang="de-DE"/>
          </a:p>
        </p:txBody>
      </p:sp>
    </p:spTree>
    <p:extLst>
      <p:ext uri="{BB962C8B-B14F-4D97-AF65-F5344CB8AC3E}">
        <p14:creationId xmlns:p14="http://schemas.microsoft.com/office/powerpoint/2010/main" val="2623676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ACAC06-8E50-4D38-9BF3-35A45BCE7549}" type="datetimeFigureOut">
              <a:rPr lang="de-DE" smtClean="0"/>
              <a:t>30.06.2023</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AF5282-6819-4403-A225-751EBF51627E}" type="slidenum">
              <a:rPr lang="de-DE" smtClean="0"/>
              <a:t>‹Nr.›</a:t>
            </a:fld>
            <a:endParaRPr lang="de-DE"/>
          </a:p>
        </p:txBody>
      </p:sp>
    </p:spTree>
    <p:extLst>
      <p:ext uri="{BB962C8B-B14F-4D97-AF65-F5344CB8AC3E}">
        <p14:creationId xmlns:p14="http://schemas.microsoft.com/office/powerpoint/2010/main" val="2890781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badischer-hv.de/verband/allgemeine-infos/verein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descr="5759259_Handball_hell3_21cm"/>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4224451" y="0"/>
            <a:ext cx="7259955" cy="8007985"/>
          </a:xfrm>
          <a:prstGeom prst="rect">
            <a:avLst/>
          </a:prstGeom>
          <a:noFill/>
        </p:spPr>
      </p:pic>
      <p:sp>
        <p:nvSpPr>
          <p:cNvPr id="4" name="Rechteck 3"/>
          <p:cNvSpPr/>
          <p:nvPr/>
        </p:nvSpPr>
        <p:spPr>
          <a:xfrm>
            <a:off x="0" y="2385060"/>
            <a:ext cx="9144000" cy="2755265"/>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dirty="0"/>
          </a:p>
        </p:txBody>
      </p:sp>
      <p:sp>
        <p:nvSpPr>
          <p:cNvPr id="5" name="Textfeld 59"/>
          <p:cNvSpPr txBox="1"/>
          <p:nvPr/>
        </p:nvSpPr>
        <p:spPr>
          <a:xfrm>
            <a:off x="1119449" y="-274226"/>
            <a:ext cx="6670675" cy="3098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endParaRPr lang="de-DE" sz="2600" b="1" dirty="0">
              <a:gradFill>
                <a:gsLst>
                  <a:gs pos="0">
                    <a:srgbClr val="150E4E"/>
                  </a:gs>
                  <a:gs pos="50000">
                    <a:srgbClr val="231973"/>
                  </a:gs>
                  <a:gs pos="100000">
                    <a:srgbClr val="2C208A"/>
                  </a:gs>
                </a:gsLst>
                <a:lin ang="16200000" scaled="0"/>
              </a:gradFill>
              <a:latin typeface="Verdana" panose="020B0604030504040204" pitchFamily="34" charset="0"/>
              <a:ea typeface="Calibri" panose="020F0502020204030204" pitchFamily="34" charset="0"/>
            </a:endParaRPr>
          </a:p>
          <a:p>
            <a:pPr>
              <a:spcAft>
                <a:spcPts val="0"/>
              </a:spcAft>
            </a:pPr>
            <a:endParaRPr lang="de-DE" sz="1200" dirty="0">
              <a:effectLst/>
              <a:latin typeface="Times New Roman" panose="02020603050405020304" pitchFamily="18" charset="0"/>
              <a:ea typeface="Calibri" panose="020F0502020204030204" pitchFamily="34" charset="0"/>
            </a:endParaRPr>
          </a:p>
        </p:txBody>
      </p:sp>
      <p:sp>
        <p:nvSpPr>
          <p:cNvPr id="6" name="Textfeld 58"/>
          <p:cNvSpPr txBox="1"/>
          <p:nvPr/>
        </p:nvSpPr>
        <p:spPr>
          <a:xfrm>
            <a:off x="1189116" y="2394902"/>
            <a:ext cx="6765767" cy="2774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de-DE" sz="2400" b="1" dirty="0">
                <a:solidFill>
                  <a:srgbClr val="FFFFFF"/>
                </a:solidFill>
                <a:latin typeface="Verdana" panose="020B0604030504040204" pitchFamily="34" charset="0"/>
                <a:ea typeface="Calibri" panose="020F0502020204030204" pitchFamily="34" charset="0"/>
              </a:rPr>
              <a:t>Bezirk RNT Staffelsitzung       </a:t>
            </a:r>
          </a:p>
          <a:p>
            <a:pPr>
              <a:spcAft>
                <a:spcPts val="0"/>
              </a:spcAft>
            </a:pPr>
            <a:endParaRPr lang="de-DE" sz="2400" b="1" dirty="0">
              <a:solidFill>
                <a:srgbClr val="FFFFFF"/>
              </a:solidFill>
              <a:latin typeface="Verdana" panose="020B0604030504040204" pitchFamily="34" charset="0"/>
              <a:ea typeface="Calibri" panose="020F0502020204030204" pitchFamily="34" charset="0"/>
            </a:endParaRPr>
          </a:p>
          <a:p>
            <a:pPr>
              <a:spcAft>
                <a:spcPts val="0"/>
              </a:spcAft>
            </a:pPr>
            <a:r>
              <a:rPr lang="de-DE" sz="2400" b="1" dirty="0">
                <a:solidFill>
                  <a:srgbClr val="FFFFFF"/>
                </a:solidFill>
                <a:latin typeface="Verdana" panose="020B0604030504040204" pitchFamily="34" charset="0"/>
                <a:ea typeface="Calibri" panose="020F0502020204030204" pitchFamily="34" charset="0"/>
              </a:rPr>
              <a:t>26. Juni 2023</a:t>
            </a:r>
          </a:p>
          <a:p>
            <a:pPr>
              <a:spcAft>
                <a:spcPts val="0"/>
              </a:spcAft>
            </a:pPr>
            <a:r>
              <a:rPr lang="de-DE" sz="2400" b="1" dirty="0">
                <a:solidFill>
                  <a:srgbClr val="FFFFFF"/>
                </a:solidFill>
                <a:effectLst/>
                <a:latin typeface="Verdana" panose="020B0604030504040204" pitchFamily="34" charset="0"/>
                <a:ea typeface="Calibri" panose="020F0502020204030204" pitchFamily="34" charset="0"/>
              </a:rPr>
              <a:t> </a:t>
            </a:r>
          </a:p>
          <a:p>
            <a:pPr>
              <a:spcAft>
                <a:spcPts val="0"/>
              </a:spcAft>
            </a:pPr>
            <a:r>
              <a:rPr lang="de-DE" sz="2400" b="1" dirty="0">
                <a:solidFill>
                  <a:srgbClr val="FFFFFF"/>
                </a:solidFill>
                <a:effectLst/>
                <a:latin typeface="Verdana" panose="020B0604030504040204" pitchFamily="34" charset="0"/>
                <a:ea typeface="Calibri" panose="020F0502020204030204" pitchFamily="34" charset="0"/>
              </a:rPr>
              <a:t>		</a:t>
            </a:r>
            <a:endParaRPr lang="de-DE" sz="12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38066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385482" y="219183"/>
            <a:ext cx="8333860" cy="950264"/>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312783"/>
              </a:solidFill>
            </a:endParaRPr>
          </a:p>
        </p:txBody>
      </p:sp>
      <p:sp>
        <p:nvSpPr>
          <p:cNvPr id="2" name="Titel 1"/>
          <p:cNvSpPr>
            <a:spLocks noGrp="1"/>
          </p:cNvSpPr>
          <p:nvPr>
            <p:ph type="title"/>
          </p:nvPr>
        </p:nvSpPr>
        <p:spPr>
          <a:xfrm>
            <a:off x="385481" y="170322"/>
            <a:ext cx="8328569" cy="1091427"/>
          </a:xfrm>
        </p:spPr>
        <p:txBody>
          <a:bodyPr>
            <a:noAutofit/>
          </a:bodyPr>
          <a:lstStyle/>
          <a:p>
            <a:r>
              <a:rPr lang="de-DE" sz="2300" b="1" dirty="0">
                <a:solidFill>
                  <a:schemeClr val="bg1"/>
                </a:solidFill>
                <a:latin typeface="Verdana" panose="020B0604030504040204" pitchFamily="34" charset="0"/>
                <a:ea typeface="Verdana" panose="020B0604030504040204" pitchFamily="34" charset="0"/>
              </a:rPr>
              <a:t>Durchführungsbestimmungen</a:t>
            </a:r>
          </a:p>
        </p:txBody>
      </p:sp>
      <p:sp>
        <p:nvSpPr>
          <p:cNvPr id="6" name="Text Box 6">
            <a:extLst>
              <a:ext uri="{FF2B5EF4-FFF2-40B4-BE49-F238E27FC236}">
                <a16:creationId xmlns:a16="http://schemas.microsoft.com/office/drawing/2014/main" id="{80D6FCE8-228C-FA13-12BB-D2798B00DE53}"/>
              </a:ext>
            </a:extLst>
          </p:cNvPr>
          <p:cNvSpPr txBox="1">
            <a:spLocks noChangeArrowheads="1"/>
          </p:cNvSpPr>
          <p:nvPr/>
        </p:nvSpPr>
        <p:spPr bwMode="auto">
          <a:xfrm>
            <a:off x="385481" y="1310610"/>
            <a:ext cx="8388350" cy="2814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085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1pPr>
            <a:lvl2pPr marL="742950" indent="-285750" defTabSz="450850" eaLnBrk="0" hangingPunct="0">
              <a:spcBef>
                <a:spcPct val="20000"/>
              </a:spcBef>
              <a:buClr>
                <a:schemeClr val="tx1"/>
              </a:buClr>
              <a:buSzPct val="75000"/>
              <a:buChar char="–"/>
              <a:defRPr>
                <a:solidFill>
                  <a:schemeClr val="tx1"/>
                </a:solidFill>
                <a:latin typeface="Arial" panose="020B0604020202020204" pitchFamily="34" charset="0"/>
              </a:defRPr>
            </a:lvl2pPr>
            <a:lvl3pPr marL="1143000" indent="-228600" defTabSz="450850" eaLnBrk="0" hangingPunct="0">
              <a:spcBef>
                <a:spcPct val="20000"/>
              </a:spcBef>
              <a:buClr>
                <a:schemeClr val="tx1"/>
              </a:buClr>
              <a:buSzPct val="75000"/>
              <a:buFont typeface="Wingdings" panose="05000000000000000000" pitchFamily="2" charset="2"/>
              <a:buChar char="l"/>
              <a:defRPr>
                <a:solidFill>
                  <a:schemeClr val="tx1"/>
                </a:solidFill>
                <a:latin typeface="Arial" panose="020B0604020202020204" pitchFamily="34" charset="0"/>
              </a:defRPr>
            </a:lvl3pPr>
            <a:lvl4pPr marL="1600200" indent="-228600" defTabSz="450850" eaLnBrk="0" hangingPunct="0">
              <a:spcBef>
                <a:spcPct val="20000"/>
              </a:spcBef>
              <a:buClr>
                <a:schemeClr val="tx1"/>
              </a:buClr>
              <a:buSzPct val="80000"/>
              <a:buChar char="–"/>
              <a:defRPr>
                <a:solidFill>
                  <a:schemeClr val="tx1"/>
                </a:solidFill>
                <a:latin typeface="Arial" panose="020B0604020202020204" pitchFamily="34" charset="0"/>
              </a:defRPr>
            </a:lvl4pPr>
            <a:lvl5pPr marL="2057400" indent="-228600" defTabSz="450850" eaLnBrk="0" hangingPunct="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D-Jugend-Pokal</a:t>
            </a:r>
          </a:p>
          <a:p>
            <a:pPr marL="342900"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sz="2000" dirty="0">
                <a:solidFill>
                  <a:srgbClr val="002060"/>
                </a:solidFill>
                <a:latin typeface="+mn-lt"/>
                <a:cs typeface="Arial" panose="020B0604020202020204" pitchFamily="34" charset="0"/>
              </a:rPr>
              <a:t>16./17.03.2023</a:t>
            </a: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Spielform C-Jugend</a:t>
            </a:r>
          </a:p>
          <a:p>
            <a:pPr marL="342900"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sz="2000" dirty="0">
                <a:solidFill>
                  <a:srgbClr val="002060"/>
                </a:solidFill>
                <a:latin typeface="+mn-lt"/>
                <a:cs typeface="Arial" panose="020B0604020202020204" pitchFamily="34" charset="0"/>
              </a:rPr>
              <a:t>Der TW darf nicht über die Mittellinie (außer zum 7-Meter)</a:t>
            </a: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E-Jugend</a:t>
            </a:r>
          </a:p>
          <a:p>
            <a:pPr marL="342900"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dirty="0">
                <a:solidFill>
                  <a:srgbClr val="002060"/>
                </a:solidFill>
                <a:latin typeface="+mn-lt"/>
                <a:cs typeface="Arial" panose="020B0604020202020204" pitchFamily="34" charset="0"/>
              </a:rPr>
              <a:t>In der E-Jugend werden die Staffeln in </a:t>
            </a:r>
            <a:r>
              <a:rPr lang="de-DE" altLang="de-DE" dirty="0" err="1">
                <a:solidFill>
                  <a:srgbClr val="002060"/>
                </a:solidFill>
                <a:latin typeface="+mn-lt"/>
                <a:cs typeface="Arial" panose="020B0604020202020204" pitchFamily="34" charset="0"/>
              </a:rPr>
              <a:t>SbO</a:t>
            </a:r>
            <a:r>
              <a:rPr lang="de-DE" altLang="de-DE" dirty="0">
                <a:solidFill>
                  <a:srgbClr val="002060"/>
                </a:solidFill>
                <a:latin typeface="+mn-lt"/>
                <a:cs typeface="Arial" panose="020B0604020202020204" pitchFamily="34" charset="0"/>
              </a:rPr>
              <a:t> auf 16 Spieler eingestellt</a:t>
            </a:r>
            <a:endParaRPr lang="de-DE" altLang="de-DE" sz="2000" dirty="0">
              <a:solidFill>
                <a:srgbClr val="002060"/>
              </a:solidFill>
              <a:latin typeface="+mn-lt"/>
              <a:cs typeface="Arial" panose="020B0604020202020204" pitchFamily="34" charset="0"/>
            </a:endParaRPr>
          </a:p>
        </p:txBody>
      </p:sp>
    </p:spTree>
    <p:extLst>
      <p:ext uri="{BB962C8B-B14F-4D97-AF65-F5344CB8AC3E}">
        <p14:creationId xmlns:p14="http://schemas.microsoft.com/office/powerpoint/2010/main" val="314860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385482" y="219183"/>
            <a:ext cx="8333860" cy="950264"/>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312783"/>
              </a:solidFill>
            </a:endParaRPr>
          </a:p>
        </p:txBody>
      </p:sp>
      <p:sp>
        <p:nvSpPr>
          <p:cNvPr id="2" name="Titel 1"/>
          <p:cNvSpPr>
            <a:spLocks noGrp="1"/>
          </p:cNvSpPr>
          <p:nvPr>
            <p:ph type="title"/>
          </p:nvPr>
        </p:nvSpPr>
        <p:spPr>
          <a:xfrm>
            <a:off x="385481" y="170322"/>
            <a:ext cx="8328569" cy="1091427"/>
          </a:xfrm>
        </p:spPr>
        <p:txBody>
          <a:bodyPr>
            <a:noAutofit/>
          </a:bodyPr>
          <a:lstStyle/>
          <a:p>
            <a:r>
              <a:rPr lang="de-DE" sz="2300" b="1" dirty="0">
                <a:solidFill>
                  <a:schemeClr val="bg1"/>
                </a:solidFill>
                <a:latin typeface="Verdana" panose="020B0604030504040204" pitchFamily="34" charset="0"/>
                <a:ea typeface="Verdana" panose="020B0604030504040204" pitchFamily="34" charset="0"/>
              </a:rPr>
              <a:t>C-Jugend</a:t>
            </a:r>
          </a:p>
        </p:txBody>
      </p:sp>
      <p:sp>
        <p:nvSpPr>
          <p:cNvPr id="6" name="Text Box 6">
            <a:extLst>
              <a:ext uri="{FF2B5EF4-FFF2-40B4-BE49-F238E27FC236}">
                <a16:creationId xmlns:a16="http://schemas.microsoft.com/office/drawing/2014/main" id="{80D6FCE8-228C-FA13-12BB-D2798B00DE53}"/>
              </a:ext>
            </a:extLst>
          </p:cNvPr>
          <p:cNvSpPr txBox="1">
            <a:spLocks noChangeArrowheads="1"/>
          </p:cNvSpPr>
          <p:nvPr/>
        </p:nvSpPr>
        <p:spPr bwMode="auto">
          <a:xfrm>
            <a:off x="377825" y="1261749"/>
            <a:ext cx="8388350" cy="5122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085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1pPr>
            <a:lvl2pPr marL="742950" indent="-285750" defTabSz="450850" eaLnBrk="0" hangingPunct="0">
              <a:spcBef>
                <a:spcPct val="20000"/>
              </a:spcBef>
              <a:buClr>
                <a:schemeClr val="tx1"/>
              </a:buClr>
              <a:buSzPct val="75000"/>
              <a:buChar char="–"/>
              <a:defRPr>
                <a:solidFill>
                  <a:schemeClr val="tx1"/>
                </a:solidFill>
                <a:latin typeface="Arial" panose="020B0604020202020204" pitchFamily="34" charset="0"/>
              </a:defRPr>
            </a:lvl2pPr>
            <a:lvl3pPr marL="1143000" indent="-228600" defTabSz="450850" eaLnBrk="0" hangingPunct="0">
              <a:spcBef>
                <a:spcPct val="20000"/>
              </a:spcBef>
              <a:buClr>
                <a:schemeClr val="tx1"/>
              </a:buClr>
              <a:buSzPct val="75000"/>
              <a:buFont typeface="Wingdings" panose="05000000000000000000" pitchFamily="2" charset="2"/>
              <a:buChar char="l"/>
              <a:defRPr>
                <a:solidFill>
                  <a:schemeClr val="tx1"/>
                </a:solidFill>
                <a:latin typeface="Arial" panose="020B0604020202020204" pitchFamily="34" charset="0"/>
              </a:defRPr>
            </a:lvl3pPr>
            <a:lvl4pPr marL="1600200" indent="-228600" defTabSz="450850" eaLnBrk="0" hangingPunct="0">
              <a:spcBef>
                <a:spcPct val="20000"/>
              </a:spcBef>
              <a:buClr>
                <a:schemeClr val="tx1"/>
              </a:buClr>
              <a:buSzPct val="80000"/>
              <a:buChar char="–"/>
              <a:defRPr>
                <a:solidFill>
                  <a:schemeClr val="tx1"/>
                </a:solidFill>
                <a:latin typeface="Arial" panose="020B0604020202020204" pitchFamily="34" charset="0"/>
              </a:defRPr>
            </a:lvl4pPr>
            <a:lvl5pPr marL="2057400" indent="-228600" defTabSz="450850" eaLnBrk="0" hangingPunct="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Spielform C-Jugend</a:t>
            </a:r>
          </a:p>
          <a:p>
            <a:pPr marL="342900"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sz="2000" dirty="0">
                <a:solidFill>
                  <a:srgbClr val="002060"/>
                </a:solidFill>
                <a:latin typeface="+mn-lt"/>
                <a:cs typeface="Arial" panose="020B0604020202020204" pitchFamily="34" charset="0"/>
              </a:rPr>
              <a:t>Der TW darf nicht über die Mittellinie (außer zum 7-Meter)</a:t>
            </a: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Begründung aus dem VJA (Verbandsjugendausschuss)</a:t>
            </a:r>
          </a:p>
          <a:p>
            <a:pPr defTabSz="273050" eaLnBrk="1" fontAlgn="base" hangingPunct="1">
              <a:lnSpc>
                <a:spcPct val="150000"/>
              </a:lnSpc>
              <a:spcBef>
                <a:spcPct val="0"/>
              </a:spcBef>
              <a:spcAft>
                <a:spcPct val="0"/>
              </a:spcAft>
              <a:buClrTx/>
              <a:buSzTx/>
              <a:buNone/>
            </a:pPr>
            <a:r>
              <a:rPr lang="de-DE" altLang="de-DE" sz="1400" dirty="0">
                <a:latin typeface="+mn-lt"/>
                <a:cs typeface="Arial" panose="020B0604020202020204" pitchFamily="34" charset="0"/>
              </a:rPr>
              <a:t>„</a:t>
            </a:r>
            <a:r>
              <a:rPr lang="de-DE" sz="1400" dirty="0"/>
              <a:t>In der Anlage 5a </a:t>
            </a:r>
            <a:r>
              <a:rPr lang="de-DE" sz="1400" dirty="0" err="1"/>
              <a:t>Dfb</a:t>
            </a:r>
            <a:r>
              <a:rPr lang="de-DE" sz="1400" dirty="0"/>
              <a:t> für eine einheitliche Wettkampfstruktur in der Jugend Badenliga C haben wir seit mehreren Jahren in Punkt 2 die „2-Linien-Abwehr“ festgehalten. […] Unser Ziel ist es, wie in der DHB Rahmentrainingskonzeption beschrieben, die offensiven Abwehrformationen zu fördern. […] Zielvorgaben: Spiel 1-gegen-1 positionsübergreifend entwickeln, Taktische Grundregeln für Angriff und Abwehr (Spielphasen, Raumaufteilung, Raumorientierung) erlernen und Entwicklung des schnellen Umschaltens zwischen den Spielphasen.</a:t>
            </a:r>
          </a:p>
          <a:p>
            <a:pPr defTabSz="273050" eaLnBrk="1" fontAlgn="base" hangingPunct="1">
              <a:lnSpc>
                <a:spcPct val="150000"/>
              </a:lnSpc>
              <a:spcBef>
                <a:spcPct val="0"/>
              </a:spcBef>
              <a:spcAft>
                <a:spcPct val="0"/>
              </a:spcAft>
              <a:buClrTx/>
              <a:buSzTx/>
              <a:buNone/>
            </a:pPr>
            <a:r>
              <a:rPr lang="de-DE" sz="1400" dirty="0"/>
              <a:t>Individuelles Abwehrspiel: Während dieser Ausbildungsstufe sollen die Teams mit einer offensiven Abwehrspielweise verteidigen und z. B. eine 1:5-, 3:3- oder 3:2:1-Formation praktizieren. In diesen Abwehrsystemen steht die Grundsituation 1 gegen 1 offensiv im Vordergrund. Die Spieler müssen lernen, diese in großen Breiten- und Tiefenräumen zu bewältigen.</a:t>
            </a:r>
            <a:endParaRPr lang="de-DE" altLang="de-DE" sz="1400" dirty="0">
              <a:latin typeface="+mn-lt"/>
              <a:cs typeface="Arial" panose="020B0604020202020204" pitchFamily="34" charset="0"/>
            </a:endParaRPr>
          </a:p>
          <a:p>
            <a:pPr defTabSz="273050" eaLnBrk="1" fontAlgn="base" hangingPunct="1">
              <a:lnSpc>
                <a:spcPct val="150000"/>
              </a:lnSpc>
              <a:spcBef>
                <a:spcPct val="0"/>
              </a:spcBef>
              <a:spcAft>
                <a:spcPct val="0"/>
              </a:spcAft>
              <a:buClrTx/>
              <a:buSzTx/>
              <a:buNone/>
            </a:pPr>
            <a:endParaRPr lang="de-DE" altLang="de-DE" sz="2000" dirty="0">
              <a:solidFill>
                <a:srgbClr val="002060"/>
              </a:solidFill>
              <a:latin typeface="+mn-lt"/>
              <a:cs typeface="Arial" panose="020B0604020202020204" pitchFamily="34" charset="0"/>
            </a:endParaRPr>
          </a:p>
        </p:txBody>
      </p:sp>
    </p:spTree>
    <p:extLst>
      <p:ext uri="{BB962C8B-B14F-4D97-AF65-F5344CB8AC3E}">
        <p14:creationId xmlns:p14="http://schemas.microsoft.com/office/powerpoint/2010/main" val="149962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385482" y="219183"/>
            <a:ext cx="8333860" cy="950264"/>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312783"/>
              </a:solidFill>
            </a:endParaRPr>
          </a:p>
        </p:txBody>
      </p:sp>
      <p:sp>
        <p:nvSpPr>
          <p:cNvPr id="2" name="Titel 1"/>
          <p:cNvSpPr>
            <a:spLocks noGrp="1"/>
          </p:cNvSpPr>
          <p:nvPr>
            <p:ph type="title"/>
          </p:nvPr>
        </p:nvSpPr>
        <p:spPr>
          <a:xfrm>
            <a:off x="385481" y="170322"/>
            <a:ext cx="8328569" cy="1091427"/>
          </a:xfrm>
        </p:spPr>
        <p:txBody>
          <a:bodyPr>
            <a:noAutofit/>
          </a:bodyPr>
          <a:lstStyle/>
          <a:p>
            <a:r>
              <a:rPr lang="de-DE" sz="2300" b="1" dirty="0">
                <a:solidFill>
                  <a:schemeClr val="bg1"/>
                </a:solidFill>
                <a:latin typeface="Verdana" panose="020B0604030504040204" pitchFamily="34" charset="0"/>
                <a:ea typeface="Verdana" panose="020B0604030504040204" pitchFamily="34" charset="0"/>
              </a:rPr>
              <a:t>C-Jugend</a:t>
            </a:r>
          </a:p>
        </p:txBody>
      </p:sp>
      <p:sp>
        <p:nvSpPr>
          <p:cNvPr id="6" name="Text Box 6">
            <a:extLst>
              <a:ext uri="{FF2B5EF4-FFF2-40B4-BE49-F238E27FC236}">
                <a16:creationId xmlns:a16="http://schemas.microsoft.com/office/drawing/2014/main" id="{80D6FCE8-228C-FA13-12BB-D2798B00DE53}"/>
              </a:ext>
            </a:extLst>
          </p:cNvPr>
          <p:cNvSpPr txBox="1">
            <a:spLocks noChangeArrowheads="1"/>
          </p:cNvSpPr>
          <p:nvPr/>
        </p:nvSpPr>
        <p:spPr bwMode="auto">
          <a:xfrm>
            <a:off x="385481" y="1121685"/>
            <a:ext cx="8388350" cy="5546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085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1pPr>
            <a:lvl2pPr marL="742950" indent="-285750" defTabSz="450850" eaLnBrk="0" hangingPunct="0">
              <a:spcBef>
                <a:spcPct val="20000"/>
              </a:spcBef>
              <a:buClr>
                <a:schemeClr val="tx1"/>
              </a:buClr>
              <a:buSzPct val="75000"/>
              <a:buChar char="–"/>
              <a:defRPr>
                <a:solidFill>
                  <a:schemeClr val="tx1"/>
                </a:solidFill>
                <a:latin typeface="Arial" panose="020B0604020202020204" pitchFamily="34" charset="0"/>
              </a:defRPr>
            </a:lvl2pPr>
            <a:lvl3pPr marL="1143000" indent="-228600" defTabSz="450850" eaLnBrk="0" hangingPunct="0">
              <a:spcBef>
                <a:spcPct val="20000"/>
              </a:spcBef>
              <a:buClr>
                <a:schemeClr val="tx1"/>
              </a:buClr>
              <a:buSzPct val="75000"/>
              <a:buFont typeface="Wingdings" panose="05000000000000000000" pitchFamily="2" charset="2"/>
              <a:buChar char="l"/>
              <a:defRPr>
                <a:solidFill>
                  <a:schemeClr val="tx1"/>
                </a:solidFill>
                <a:latin typeface="Arial" panose="020B0604020202020204" pitchFamily="34" charset="0"/>
              </a:defRPr>
            </a:lvl3pPr>
            <a:lvl4pPr marL="1600200" indent="-228600" defTabSz="450850" eaLnBrk="0" hangingPunct="0">
              <a:spcBef>
                <a:spcPct val="20000"/>
              </a:spcBef>
              <a:buClr>
                <a:schemeClr val="tx1"/>
              </a:buClr>
              <a:buSzPct val="80000"/>
              <a:buChar char="–"/>
              <a:defRPr>
                <a:solidFill>
                  <a:schemeClr val="tx1"/>
                </a:solidFill>
                <a:latin typeface="Arial" panose="020B0604020202020204" pitchFamily="34" charset="0"/>
              </a:defRPr>
            </a:lvl4pPr>
            <a:lvl5pPr marL="2057400" indent="-228600" defTabSz="450850" eaLnBrk="0" hangingPunct="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defTabSz="273050" eaLnBrk="1" fontAlgn="base" hangingPunct="1">
              <a:lnSpc>
                <a:spcPct val="150000"/>
              </a:lnSpc>
              <a:spcBef>
                <a:spcPct val="0"/>
              </a:spcBef>
              <a:spcAft>
                <a:spcPct val="0"/>
              </a:spcAft>
              <a:buClrTx/>
              <a:buSzTx/>
              <a:buNone/>
            </a:pPr>
            <a:r>
              <a:rPr lang="de-DE" sz="1400" dirty="0"/>
              <a:t>Kooperatives Abwehrspiel: In dieser ersten Raumdeckung haben Abwehrkooperationen einen größeren Stellenwert als in der Manndeckung: Während sich die Kooperationsleistungen in der Basisschulung auf das situative Helfen beschränken, sollen die Spieler in dieser Entwicklungsstufe darauf aufbauend lernen, in wiederkehrenden Situationen systematisch, effektiv und zielgerichtet miteinander zu kooperieren.</a:t>
            </a:r>
          </a:p>
          <a:p>
            <a:pPr defTabSz="273050" eaLnBrk="1" fontAlgn="base" hangingPunct="1">
              <a:lnSpc>
                <a:spcPct val="150000"/>
              </a:lnSpc>
              <a:spcBef>
                <a:spcPct val="0"/>
              </a:spcBef>
              <a:spcAft>
                <a:spcPct val="0"/>
              </a:spcAft>
              <a:buClrTx/>
              <a:buSzTx/>
              <a:buNone/>
            </a:pPr>
            <a:r>
              <a:rPr lang="de-DE" sz="1400" dirty="0"/>
              <a:t>Kollektives Abwehrspiel: Mannschaftstaktische Anforderungen stehen in dieser Entwicklungsstufe nicht im Fokus. Die Abwehrsysteme (1:5 und 3:3) bilden vielmehr einen geeigneten Rahmen für die individuelle Spielerausbildung. Die Nutzung des TW als 7.Feldspieler wäre aber genau so eine mannschaftstaktische Maßnahme. […]</a:t>
            </a:r>
          </a:p>
          <a:p>
            <a:pPr defTabSz="273050" eaLnBrk="1" fontAlgn="base" hangingPunct="1">
              <a:lnSpc>
                <a:spcPct val="150000"/>
              </a:lnSpc>
              <a:spcBef>
                <a:spcPct val="0"/>
              </a:spcBef>
              <a:spcAft>
                <a:spcPct val="0"/>
              </a:spcAft>
              <a:buClrTx/>
              <a:buSzTx/>
              <a:buNone/>
            </a:pPr>
            <a:r>
              <a:rPr lang="de-DE" sz="1400" dirty="0"/>
              <a:t>Der Einsatz eines 7. Feldspielers würde diesen Zielen widersprechen. […] Uns steht die individuelle Ausbildung der Spieler für die Spielsysteme im Vordergrund, diese sehen wir durch eine permanente Überzahl bzw. für die Abwehr eine unverschuldete Unterzahl in dieser Altersklasse nicht gegeben. […] Der als 7.Feldspieler eingesetzte TW ist damit auch bei eigentlich harmlosen Fouls immer in der Gefahr, eine rote Karte zu bekommen. Hier wird es auch für die Schiedsrichter sonst immer schwerer, dass Spiel zu überblicken und die Abwehr zu sanktionieren.</a:t>
            </a:r>
          </a:p>
          <a:p>
            <a:pPr defTabSz="273050" eaLnBrk="1" fontAlgn="base" hangingPunct="1">
              <a:lnSpc>
                <a:spcPct val="150000"/>
              </a:lnSpc>
              <a:spcBef>
                <a:spcPct val="0"/>
              </a:spcBef>
              <a:spcAft>
                <a:spcPct val="0"/>
              </a:spcAft>
              <a:buClrTx/>
              <a:buSzTx/>
              <a:buNone/>
            </a:pPr>
            <a:r>
              <a:rPr lang="de-DE" sz="1400" dirty="0"/>
              <a:t>Eine solche Besonderheit im Angriffsspiel sollte in diesem Jugendbereich noch nicht übermäßig geschult werden. Die Überzahl, welche durch Zeitstrafen gegen die Abwehr entstehen, reichen dafür aus.“</a:t>
            </a:r>
          </a:p>
        </p:txBody>
      </p:sp>
    </p:spTree>
    <p:extLst>
      <p:ext uri="{BB962C8B-B14F-4D97-AF65-F5344CB8AC3E}">
        <p14:creationId xmlns:p14="http://schemas.microsoft.com/office/powerpoint/2010/main" val="1795364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385482" y="219183"/>
            <a:ext cx="8333860" cy="950264"/>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312783"/>
              </a:solidFill>
            </a:endParaRPr>
          </a:p>
        </p:txBody>
      </p:sp>
      <p:sp>
        <p:nvSpPr>
          <p:cNvPr id="2" name="Titel 1"/>
          <p:cNvSpPr>
            <a:spLocks noGrp="1"/>
          </p:cNvSpPr>
          <p:nvPr>
            <p:ph type="title"/>
          </p:nvPr>
        </p:nvSpPr>
        <p:spPr>
          <a:xfrm>
            <a:off x="385481" y="170322"/>
            <a:ext cx="8328569" cy="1091427"/>
          </a:xfrm>
        </p:spPr>
        <p:txBody>
          <a:bodyPr>
            <a:noAutofit/>
          </a:bodyPr>
          <a:lstStyle/>
          <a:p>
            <a:r>
              <a:rPr lang="de-DE" sz="2300" b="1" dirty="0">
                <a:solidFill>
                  <a:schemeClr val="bg1"/>
                </a:solidFill>
                <a:latin typeface="Verdana" panose="020B0604030504040204" pitchFamily="34" charset="0"/>
                <a:ea typeface="Verdana" panose="020B0604030504040204" pitchFamily="34" charset="0"/>
              </a:rPr>
              <a:t>Einheitliche Nomenklatur - DHB</a:t>
            </a:r>
          </a:p>
        </p:txBody>
      </p:sp>
      <p:sp>
        <p:nvSpPr>
          <p:cNvPr id="8" name="Text Box 6">
            <a:extLst>
              <a:ext uri="{FF2B5EF4-FFF2-40B4-BE49-F238E27FC236}">
                <a16:creationId xmlns:a16="http://schemas.microsoft.com/office/drawing/2014/main" id="{402241E2-47BC-DB97-C711-9151B436C9D1}"/>
              </a:ext>
            </a:extLst>
          </p:cNvPr>
          <p:cNvSpPr txBox="1">
            <a:spLocks noChangeArrowheads="1"/>
          </p:cNvSpPr>
          <p:nvPr/>
        </p:nvSpPr>
        <p:spPr bwMode="auto">
          <a:xfrm>
            <a:off x="325700" y="1310610"/>
            <a:ext cx="8388350" cy="506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085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1pPr>
            <a:lvl2pPr marL="742950" indent="-285750" defTabSz="450850" eaLnBrk="0" hangingPunct="0">
              <a:spcBef>
                <a:spcPct val="20000"/>
              </a:spcBef>
              <a:buClr>
                <a:schemeClr val="tx1"/>
              </a:buClr>
              <a:buSzPct val="75000"/>
              <a:buChar char="–"/>
              <a:defRPr>
                <a:solidFill>
                  <a:schemeClr val="tx1"/>
                </a:solidFill>
                <a:latin typeface="Arial" panose="020B0604020202020204" pitchFamily="34" charset="0"/>
              </a:defRPr>
            </a:lvl2pPr>
            <a:lvl3pPr marL="1143000" indent="-228600" defTabSz="450850" eaLnBrk="0" hangingPunct="0">
              <a:spcBef>
                <a:spcPct val="20000"/>
              </a:spcBef>
              <a:buClr>
                <a:schemeClr val="tx1"/>
              </a:buClr>
              <a:buSzPct val="75000"/>
              <a:buFont typeface="Wingdings" panose="05000000000000000000" pitchFamily="2" charset="2"/>
              <a:buChar char="l"/>
              <a:defRPr>
                <a:solidFill>
                  <a:schemeClr val="tx1"/>
                </a:solidFill>
                <a:latin typeface="Arial" panose="020B0604020202020204" pitchFamily="34" charset="0"/>
              </a:defRPr>
            </a:lvl3pPr>
            <a:lvl4pPr marL="1600200" indent="-228600" defTabSz="450850" eaLnBrk="0" hangingPunct="0">
              <a:spcBef>
                <a:spcPct val="20000"/>
              </a:spcBef>
              <a:buClr>
                <a:schemeClr val="tx1"/>
              </a:buClr>
              <a:buSzPct val="80000"/>
              <a:buChar char="–"/>
              <a:defRPr>
                <a:solidFill>
                  <a:schemeClr val="tx1"/>
                </a:solidFill>
                <a:latin typeface="Arial" panose="020B0604020202020204" pitchFamily="34" charset="0"/>
              </a:defRPr>
            </a:lvl4pPr>
            <a:lvl5pPr marL="2057400" indent="-228600" defTabSz="450850" eaLnBrk="0" hangingPunct="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Beschluss DHB Bundesrat – gültig ab 01.07.2024</a:t>
            </a:r>
          </a:p>
        </p:txBody>
      </p:sp>
      <p:graphicFrame>
        <p:nvGraphicFramePr>
          <p:cNvPr id="3" name="Tabelle 3">
            <a:extLst>
              <a:ext uri="{FF2B5EF4-FFF2-40B4-BE49-F238E27FC236}">
                <a16:creationId xmlns:a16="http://schemas.microsoft.com/office/drawing/2014/main" id="{7CA8BDBB-345C-5960-7F2D-C72D76A22FBC}"/>
              </a:ext>
            </a:extLst>
          </p:cNvPr>
          <p:cNvGraphicFramePr>
            <a:graphicFrameLocks noGrp="1"/>
          </p:cNvGraphicFramePr>
          <p:nvPr>
            <p:extLst>
              <p:ext uri="{D42A27DB-BD31-4B8C-83A1-F6EECF244321}">
                <p14:modId xmlns:p14="http://schemas.microsoft.com/office/powerpoint/2010/main" val="307254878"/>
              </p:ext>
            </p:extLst>
          </p:nvPr>
        </p:nvGraphicFramePr>
        <p:xfrm>
          <a:off x="1207909" y="1958065"/>
          <a:ext cx="6920090" cy="4378800"/>
        </p:xfrm>
        <a:graphic>
          <a:graphicData uri="http://schemas.openxmlformats.org/drawingml/2006/table">
            <a:tbl>
              <a:tblPr firstRow="1" bandRow="1">
                <a:tableStyleId>{5C22544A-7EE6-4342-B048-85BDC9FD1C3A}</a:tableStyleId>
              </a:tblPr>
              <a:tblGrid>
                <a:gridCol w="3460045">
                  <a:extLst>
                    <a:ext uri="{9D8B030D-6E8A-4147-A177-3AD203B41FA5}">
                      <a16:colId xmlns:a16="http://schemas.microsoft.com/office/drawing/2014/main" val="858879815"/>
                    </a:ext>
                  </a:extLst>
                </a:gridCol>
                <a:gridCol w="3460045">
                  <a:extLst>
                    <a:ext uri="{9D8B030D-6E8A-4147-A177-3AD203B41FA5}">
                      <a16:colId xmlns:a16="http://schemas.microsoft.com/office/drawing/2014/main" val="1429804312"/>
                    </a:ext>
                  </a:extLst>
                </a:gridCol>
              </a:tblGrid>
              <a:tr h="373872">
                <a:tc>
                  <a:txBody>
                    <a:bodyPr/>
                    <a:lstStyle/>
                    <a:p>
                      <a:r>
                        <a:rPr lang="de-DE" dirty="0"/>
                        <a:t>Erwachsene</a:t>
                      </a:r>
                    </a:p>
                  </a:txBody>
                  <a:tcPr/>
                </a:tc>
                <a:tc>
                  <a:txBody>
                    <a:bodyPr/>
                    <a:lstStyle/>
                    <a:p>
                      <a:r>
                        <a:rPr lang="de-DE" dirty="0"/>
                        <a:t>Jugend</a:t>
                      </a:r>
                    </a:p>
                  </a:txBody>
                  <a:tcPr/>
                </a:tc>
                <a:extLst>
                  <a:ext uri="{0D108BD9-81ED-4DB2-BD59-A6C34878D82A}">
                    <a16:rowId xmlns:a16="http://schemas.microsoft.com/office/drawing/2014/main" val="3054083986"/>
                  </a:ext>
                </a:extLst>
              </a:tr>
              <a:tr h="373872">
                <a:tc>
                  <a:txBody>
                    <a:bodyPr/>
                    <a:lstStyle/>
                    <a:p>
                      <a:r>
                        <a:rPr lang="de-DE" dirty="0"/>
                        <a:t>Bundesliga</a:t>
                      </a:r>
                    </a:p>
                  </a:txBody>
                  <a:tcPr/>
                </a:tc>
                <a:tc>
                  <a:txBody>
                    <a:bodyPr/>
                    <a:lstStyle/>
                    <a:p>
                      <a:r>
                        <a:rPr lang="de-DE" dirty="0"/>
                        <a:t>Jugendbundesliga</a:t>
                      </a:r>
                    </a:p>
                  </a:txBody>
                  <a:tcPr/>
                </a:tc>
                <a:extLst>
                  <a:ext uri="{0D108BD9-81ED-4DB2-BD59-A6C34878D82A}">
                    <a16:rowId xmlns:a16="http://schemas.microsoft.com/office/drawing/2014/main" val="2445938253"/>
                  </a:ext>
                </a:extLst>
              </a:tr>
              <a:tr h="373872">
                <a:tc>
                  <a:txBody>
                    <a:bodyPr/>
                    <a:lstStyle/>
                    <a:p>
                      <a:r>
                        <a:rPr lang="de-DE" dirty="0"/>
                        <a:t>Zweite Bundesliga</a:t>
                      </a:r>
                    </a:p>
                  </a:txBody>
                  <a:tcPr/>
                </a:tc>
                <a:tc>
                  <a:txBody>
                    <a:bodyPr/>
                    <a:lstStyle/>
                    <a:p>
                      <a:r>
                        <a:rPr lang="de-DE" dirty="0"/>
                        <a:t>Zweite Jugendbundesliga (mA)</a:t>
                      </a:r>
                    </a:p>
                  </a:txBody>
                  <a:tcPr/>
                </a:tc>
                <a:extLst>
                  <a:ext uri="{0D108BD9-81ED-4DB2-BD59-A6C34878D82A}">
                    <a16:rowId xmlns:a16="http://schemas.microsoft.com/office/drawing/2014/main" val="3139073618"/>
                  </a:ext>
                </a:extLst>
              </a:tr>
              <a:tr h="373872">
                <a:tc>
                  <a:txBody>
                    <a:bodyPr/>
                    <a:lstStyle/>
                    <a:p>
                      <a:r>
                        <a:rPr lang="de-DE" dirty="0"/>
                        <a:t>Dritte Liga</a:t>
                      </a:r>
                    </a:p>
                  </a:txBody>
                  <a:tcPr/>
                </a:tc>
                <a:tc>
                  <a:txBody>
                    <a:bodyPr/>
                    <a:lstStyle/>
                    <a:p>
                      <a:endParaRPr lang="de-DE" dirty="0"/>
                    </a:p>
                  </a:txBody>
                  <a:tcPr/>
                </a:tc>
                <a:extLst>
                  <a:ext uri="{0D108BD9-81ED-4DB2-BD59-A6C34878D82A}">
                    <a16:rowId xmlns:a16="http://schemas.microsoft.com/office/drawing/2014/main" val="1127714670"/>
                  </a:ext>
                </a:extLst>
              </a:tr>
              <a:tr h="373872">
                <a:tc>
                  <a:txBody>
                    <a:bodyPr/>
                    <a:lstStyle/>
                    <a:p>
                      <a:r>
                        <a:rPr lang="de-DE" dirty="0"/>
                        <a:t>Regionalliga</a:t>
                      </a:r>
                    </a:p>
                  </a:txBody>
                  <a:tcPr/>
                </a:tc>
                <a:tc>
                  <a:txBody>
                    <a:bodyPr/>
                    <a:lstStyle/>
                    <a:p>
                      <a:r>
                        <a:rPr lang="de-DE" dirty="0"/>
                        <a:t>Regionalliga</a:t>
                      </a:r>
                    </a:p>
                  </a:txBody>
                  <a:tcPr/>
                </a:tc>
                <a:extLst>
                  <a:ext uri="{0D108BD9-81ED-4DB2-BD59-A6C34878D82A}">
                    <a16:rowId xmlns:a16="http://schemas.microsoft.com/office/drawing/2014/main" val="1999343238"/>
                  </a:ext>
                </a:extLst>
              </a:tr>
              <a:tr h="373872">
                <a:tc>
                  <a:txBody>
                    <a:bodyPr/>
                    <a:lstStyle/>
                    <a:p>
                      <a:r>
                        <a:rPr lang="de-DE" dirty="0"/>
                        <a:t>Oberliga</a:t>
                      </a:r>
                    </a:p>
                  </a:txBody>
                  <a:tcPr/>
                </a:tc>
                <a:tc>
                  <a:txBody>
                    <a:bodyPr/>
                    <a:lstStyle/>
                    <a:p>
                      <a:r>
                        <a:rPr lang="de-DE" dirty="0"/>
                        <a:t>Oberliga</a:t>
                      </a:r>
                    </a:p>
                  </a:txBody>
                  <a:tcPr/>
                </a:tc>
                <a:extLst>
                  <a:ext uri="{0D108BD9-81ED-4DB2-BD59-A6C34878D82A}">
                    <a16:rowId xmlns:a16="http://schemas.microsoft.com/office/drawing/2014/main" val="3330967000"/>
                  </a:ext>
                </a:extLst>
              </a:tr>
              <a:tr h="373872">
                <a:tc>
                  <a:txBody>
                    <a:bodyPr/>
                    <a:lstStyle/>
                    <a:p>
                      <a:r>
                        <a:rPr lang="de-DE" dirty="0"/>
                        <a:t>Verbandsliga</a:t>
                      </a:r>
                    </a:p>
                  </a:txBody>
                  <a:tcPr/>
                </a:tc>
                <a:tc>
                  <a:txBody>
                    <a:bodyPr/>
                    <a:lstStyle/>
                    <a:p>
                      <a:r>
                        <a:rPr lang="de-DE" dirty="0"/>
                        <a:t>Verbandsliga</a:t>
                      </a:r>
                    </a:p>
                  </a:txBody>
                  <a:tcPr/>
                </a:tc>
                <a:extLst>
                  <a:ext uri="{0D108BD9-81ED-4DB2-BD59-A6C34878D82A}">
                    <a16:rowId xmlns:a16="http://schemas.microsoft.com/office/drawing/2014/main" val="1287732551"/>
                  </a:ext>
                </a:extLst>
              </a:tr>
              <a:tr h="373872">
                <a:tc>
                  <a:txBody>
                    <a:bodyPr/>
                    <a:lstStyle/>
                    <a:p>
                      <a:r>
                        <a:rPr lang="de-DE" dirty="0"/>
                        <a:t>Landesliga</a:t>
                      </a:r>
                    </a:p>
                  </a:txBody>
                  <a:tcPr/>
                </a:tc>
                <a:tc>
                  <a:txBody>
                    <a:bodyPr/>
                    <a:lstStyle/>
                    <a:p>
                      <a:r>
                        <a:rPr lang="de-DE" dirty="0"/>
                        <a:t>Landesliga</a:t>
                      </a:r>
                    </a:p>
                  </a:txBody>
                  <a:tcPr/>
                </a:tc>
                <a:extLst>
                  <a:ext uri="{0D108BD9-81ED-4DB2-BD59-A6C34878D82A}">
                    <a16:rowId xmlns:a16="http://schemas.microsoft.com/office/drawing/2014/main" val="3237231523"/>
                  </a:ext>
                </a:extLst>
              </a:tr>
              <a:tr h="373872">
                <a:tc>
                  <a:txBody>
                    <a:bodyPr/>
                    <a:lstStyle/>
                    <a:p>
                      <a:r>
                        <a:rPr lang="de-DE" dirty="0"/>
                        <a:t>Bezirksoberliga</a:t>
                      </a:r>
                    </a:p>
                  </a:txBody>
                  <a:tcPr/>
                </a:tc>
                <a:tc>
                  <a:txBody>
                    <a:bodyPr/>
                    <a:lstStyle/>
                    <a:p>
                      <a:r>
                        <a:rPr lang="de-DE" dirty="0"/>
                        <a:t>Bezirksoberliga</a:t>
                      </a:r>
                    </a:p>
                  </a:txBody>
                  <a:tcPr/>
                </a:tc>
                <a:extLst>
                  <a:ext uri="{0D108BD9-81ED-4DB2-BD59-A6C34878D82A}">
                    <a16:rowId xmlns:a16="http://schemas.microsoft.com/office/drawing/2014/main" val="2100664784"/>
                  </a:ext>
                </a:extLst>
              </a:tr>
              <a:tr h="373872">
                <a:tc>
                  <a:txBody>
                    <a:bodyPr/>
                    <a:lstStyle/>
                    <a:p>
                      <a:r>
                        <a:rPr lang="de-DE" dirty="0"/>
                        <a:t>1. Bezirksliga … ff.</a:t>
                      </a:r>
                    </a:p>
                  </a:txBody>
                  <a:tcPr/>
                </a:tc>
                <a:tc>
                  <a:txBody>
                    <a:bodyPr/>
                    <a:lstStyle/>
                    <a:p>
                      <a:r>
                        <a:rPr lang="de-DE" dirty="0"/>
                        <a:t>1. Bezirksliga … ff.</a:t>
                      </a:r>
                    </a:p>
                  </a:txBody>
                  <a:tcPr/>
                </a:tc>
                <a:extLst>
                  <a:ext uri="{0D108BD9-81ED-4DB2-BD59-A6C34878D82A}">
                    <a16:rowId xmlns:a16="http://schemas.microsoft.com/office/drawing/2014/main" val="2995742189"/>
                  </a:ext>
                </a:extLst>
              </a:tr>
              <a:tr h="373872">
                <a:tc>
                  <a:txBody>
                    <a:bodyPr/>
                    <a:lstStyle/>
                    <a:p>
                      <a:r>
                        <a:rPr lang="de-DE" dirty="0"/>
                        <a:t>6. und/oder 7. kann entfallen</a:t>
                      </a:r>
                    </a:p>
                  </a:txBody>
                  <a:tcPr/>
                </a:tc>
                <a:tc>
                  <a:txBody>
                    <a:bodyPr/>
                    <a:lstStyle/>
                    <a:p>
                      <a:r>
                        <a:rPr lang="de-DE" dirty="0"/>
                        <a:t>A-C-</a:t>
                      </a:r>
                      <a:r>
                        <a:rPr lang="de-DE" dirty="0" err="1"/>
                        <a:t>Jgd</a:t>
                      </a:r>
                      <a:r>
                        <a:rPr lang="de-DE" dirty="0"/>
                        <a:t>: 4.-6. kann entfallen</a:t>
                      </a:r>
                    </a:p>
                    <a:p>
                      <a:r>
                        <a:rPr lang="de-DE" dirty="0"/>
                        <a:t>D-F-</a:t>
                      </a:r>
                      <a:r>
                        <a:rPr lang="de-DE" dirty="0" err="1"/>
                        <a:t>Jgd</a:t>
                      </a:r>
                      <a:r>
                        <a:rPr lang="de-DE" dirty="0"/>
                        <a:t>: 3.-.6. kann entfallen</a:t>
                      </a:r>
                    </a:p>
                  </a:txBody>
                  <a:tcPr/>
                </a:tc>
                <a:extLst>
                  <a:ext uri="{0D108BD9-81ED-4DB2-BD59-A6C34878D82A}">
                    <a16:rowId xmlns:a16="http://schemas.microsoft.com/office/drawing/2014/main" val="62009942"/>
                  </a:ext>
                </a:extLst>
              </a:tr>
            </a:tbl>
          </a:graphicData>
        </a:graphic>
      </p:graphicFrame>
    </p:spTree>
    <p:extLst>
      <p:ext uri="{BB962C8B-B14F-4D97-AF65-F5344CB8AC3E}">
        <p14:creationId xmlns:p14="http://schemas.microsoft.com/office/powerpoint/2010/main" val="3545495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385482" y="219183"/>
            <a:ext cx="8333860" cy="950264"/>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312783"/>
              </a:solidFill>
            </a:endParaRPr>
          </a:p>
        </p:txBody>
      </p:sp>
      <p:sp>
        <p:nvSpPr>
          <p:cNvPr id="2" name="Titel 1"/>
          <p:cNvSpPr>
            <a:spLocks noGrp="1"/>
          </p:cNvSpPr>
          <p:nvPr>
            <p:ph type="title"/>
          </p:nvPr>
        </p:nvSpPr>
        <p:spPr>
          <a:xfrm>
            <a:off x="385481" y="170322"/>
            <a:ext cx="8328569" cy="1091427"/>
          </a:xfrm>
        </p:spPr>
        <p:txBody>
          <a:bodyPr>
            <a:noAutofit/>
          </a:bodyPr>
          <a:lstStyle/>
          <a:p>
            <a:r>
              <a:rPr lang="de-DE" sz="2300" b="1" dirty="0">
                <a:solidFill>
                  <a:schemeClr val="bg1"/>
                </a:solidFill>
                <a:latin typeface="Verdana" panose="020B0604030504040204" pitchFamily="34" charset="0"/>
                <a:ea typeface="Verdana" panose="020B0604030504040204" pitchFamily="34" charset="0"/>
              </a:rPr>
              <a:t>DHB</a:t>
            </a:r>
          </a:p>
        </p:txBody>
      </p:sp>
      <p:sp>
        <p:nvSpPr>
          <p:cNvPr id="8" name="Text Box 6">
            <a:extLst>
              <a:ext uri="{FF2B5EF4-FFF2-40B4-BE49-F238E27FC236}">
                <a16:creationId xmlns:a16="http://schemas.microsoft.com/office/drawing/2014/main" id="{402241E2-47BC-DB97-C711-9151B436C9D1}"/>
              </a:ext>
            </a:extLst>
          </p:cNvPr>
          <p:cNvSpPr txBox="1">
            <a:spLocks noChangeArrowheads="1"/>
          </p:cNvSpPr>
          <p:nvPr/>
        </p:nvSpPr>
        <p:spPr bwMode="auto">
          <a:xfrm>
            <a:off x="325700" y="1310610"/>
            <a:ext cx="8388350" cy="5353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085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1pPr>
            <a:lvl2pPr marL="742950" indent="-285750" defTabSz="450850" eaLnBrk="0" hangingPunct="0">
              <a:spcBef>
                <a:spcPct val="20000"/>
              </a:spcBef>
              <a:buClr>
                <a:schemeClr val="tx1"/>
              </a:buClr>
              <a:buSzPct val="75000"/>
              <a:buChar char="–"/>
              <a:defRPr>
                <a:solidFill>
                  <a:schemeClr val="tx1"/>
                </a:solidFill>
                <a:latin typeface="Arial" panose="020B0604020202020204" pitchFamily="34" charset="0"/>
              </a:defRPr>
            </a:lvl2pPr>
            <a:lvl3pPr marL="1143000" indent="-228600" defTabSz="450850" eaLnBrk="0" hangingPunct="0">
              <a:spcBef>
                <a:spcPct val="20000"/>
              </a:spcBef>
              <a:buClr>
                <a:schemeClr val="tx1"/>
              </a:buClr>
              <a:buSzPct val="75000"/>
              <a:buFont typeface="Wingdings" panose="05000000000000000000" pitchFamily="2" charset="2"/>
              <a:buChar char="l"/>
              <a:defRPr>
                <a:solidFill>
                  <a:schemeClr val="tx1"/>
                </a:solidFill>
                <a:latin typeface="Arial" panose="020B0604020202020204" pitchFamily="34" charset="0"/>
              </a:defRPr>
            </a:lvl3pPr>
            <a:lvl4pPr marL="1600200" indent="-228600" defTabSz="450850" eaLnBrk="0" hangingPunct="0">
              <a:spcBef>
                <a:spcPct val="20000"/>
              </a:spcBef>
              <a:buClr>
                <a:schemeClr val="tx1"/>
              </a:buClr>
              <a:buSzPct val="80000"/>
              <a:buChar char="–"/>
              <a:defRPr>
                <a:solidFill>
                  <a:schemeClr val="tx1"/>
                </a:solidFill>
                <a:latin typeface="Arial" panose="020B0604020202020204" pitchFamily="34" charset="0"/>
              </a:defRPr>
            </a:lvl4pPr>
            <a:lvl5pPr marL="2057400" indent="-228600" defTabSz="450850" eaLnBrk="0" hangingPunct="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Neuerungen im Jugendbereich</a:t>
            </a:r>
          </a:p>
          <a:p>
            <a:pPr marL="342900"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dirty="0">
                <a:solidFill>
                  <a:srgbClr val="002060"/>
                </a:solidFill>
                <a:latin typeface="+mn-lt"/>
                <a:cs typeface="Arial" panose="020B0604020202020204" pitchFamily="34" charset="0"/>
              </a:rPr>
              <a:t>Zur Runde 2024/25 wird eine B-Jugend-Bundesliga eingeführt</a:t>
            </a:r>
          </a:p>
          <a:p>
            <a:pPr marL="1085850" lvl="1"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dirty="0" err="1">
                <a:solidFill>
                  <a:srgbClr val="002060"/>
                </a:solidFill>
                <a:latin typeface="+mn-lt"/>
                <a:cs typeface="Arial" panose="020B0604020202020204" pitchFamily="34" charset="0"/>
              </a:rPr>
              <a:t>wJB</a:t>
            </a:r>
            <a:r>
              <a:rPr lang="de-DE" altLang="de-DE" dirty="0">
                <a:solidFill>
                  <a:srgbClr val="002060"/>
                </a:solidFill>
                <a:latin typeface="+mn-lt"/>
                <a:cs typeface="Arial" panose="020B0604020202020204" pitchFamily="34" charset="0"/>
              </a:rPr>
              <a:t> 36 Mannschaften</a:t>
            </a:r>
          </a:p>
          <a:p>
            <a:pPr marL="1085850" lvl="1"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dirty="0" err="1">
                <a:solidFill>
                  <a:srgbClr val="002060"/>
                </a:solidFill>
                <a:latin typeface="+mn-lt"/>
                <a:cs typeface="Arial" panose="020B0604020202020204" pitchFamily="34" charset="0"/>
              </a:rPr>
              <a:t>mJB</a:t>
            </a:r>
            <a:r>
              <a:rPr lang="de-DE" altLang="de-DE" dirty="0">
                <a:solidFill>
                  <a:srgbClr val="002060"/>
                </a:solidFill>
                <a:latin typeface="+mn-lt"/>
                <a:cs typeface="Arial" panose="020B0604020202020204" pitchFamily="34" charset="0"/>
              </a:rPr>
              <a:t> 48 Mannschaften</a:t>
            </a:r>
          </a:p>
          <a:p>
            <a:pPr marL="342900"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dirty="0">
                <a:solidFill>
                  <a:srgbClr val="002060"/>
                </a:solidFill>
                <a:latin typeface="+mn-lt"/>
                <a:cs typeface="Arial" panose="020B0604020202020204" pitchFamily="34" charset="0"/>
              </a:rPr>
              <a:t>Zur Runde 2024/25 wird eine zweite Bundesliga in der mA eingeführt</a:t>
            </a:r>
          </a:p>
          <a:p>
            <a:pPr marL="1085850" lvl="1"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dirty="0">
                <a:solidFill>
                  <a:srgbClr val="002060"/>
                </a:solidFill>
                <a:latin typeface="+mn-lt"/>
                <a:cs typeface="Arial" panose="020B0604020202020204" pitchFamily="34" charset="0"/>
              </a:rPr>
              <a:t>Bisher spielten 40 Mannschaften in 4 Gruppen – ab 24/25 wird daraus eine erste und zweite Liga mit je 20 Mannschaften</a:t>
            </a: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Genauere Regelungen (z.B. </a:t>
            </a:r>
            <a:r>
              <a:rPr lang="de-DE" altLang="de-DE" dirty="0" err="1">
                <a:solidFill>
                  <a:srgbClr val="002060"/>
                </a:solidFill>
                <a:latin typeface="+mn-lt"/>
                <a:cs typeface="Arial" panose="020B0604020202020204" pitchFamily="34" charset="0"/>
              </a:rPr>
              <a:t>Quali</a:t>
            </a:r>
            <a:r>
              <a:rPr lang="de-DE" altLang="de-DE" dirty="0">
                <a:solidFill>
                  <a:srgbClr val="002060"/>
                </a:solidFill>
                <a:latin typeface="+mn-lt"/>
                <a:cs typeface="Arial" panose="020B0604020202020204" pitchFamily="34" charset="0"/>
              </a:rPr>
              <a:t>-Modalitäten) werden von der DHB Jugendspielkommission bis Herbst erarbeitet.</a:t>
            </a:r>
          </a:p>
          <a:p>
            <a:pPr marL="1085850" lvl="1" indent="-342900" defTabSz="273050" eaLnBrk="1" fontAlgn="base" hangingPunct="1">
              <a:lnSpc>
                <a:spcPct val="150000"/>
              </a:lnSpc>
              <a:spcBef>
                <a:spcPct val="0"/>
              </a:spcBef>
              <a:spcAft>
                <a:spcPct val="0"/>
              </a:spcAft>
              <a:buClrTx/>
              <a:buSzTx/>
              <a:buFont typeface="Arial" panose="020B0604020202020204" pitchFamily="34" charset="0"/>
              <a:buChar char="•"/>
            </a:pPr>
            <a:endParaRPr lang="de-DE" altLang="de-DE" dirty="0">
              <a:solidFill>
                <a:srgbClr val="002060"/>
              </a:solidFill>
              <a:latin typeface="+mn-lt"/>
              <a:cs typeface="Arial" panose="020B0604020202020204" pitchFamily="34" charset="0"/>
            </a:endParaRP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Noch nicht beschlossen</a:t>
            </a:r>
          </a:p>
          <a:p>
            <a:pPr marL="342900"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dirty="0">
                <a:solidFill>
                  <a:srgbClr val="002060"/>
                </a:solidFill>
                <a:latin typeface="+mn-lt"/>
                <a:cs typeface="Arial" panose="020B0604020202020204" pitchFamily="34" charset="0"/>
              </a:rPr>
              <a:t>Zur Runde 2025/26 wird die </a:t>
            </a:r>
            <a:r>
              <a:rPr lang="de-DE" altLang="de-DE" dirty="0" err="1">
                <a:solidFill>
                  <a:srgbClr val="002060"/>
                </a:solidFill>
                <a:latin typeface="+mn-lt"/>
                <a:cs typeface="Arial" panose="020B0604020202020204" pitchFamily="34" charset="0"/>
              </a:rPr>
              <a:t>wJA</a:t>
            </a:r>
            <a:r>
              <a:rPr lang="de-DE" altLang="de-DE" dirty="0">
                <a:solidFill>
                  <a:srgbClr val="002060"/>
                </a:solidFill>
                <a:latin typeface="+mn-lt"/>
                <a:cs typeface="Arial" panose="020B0604020202020204" pitchFamily="34" charset="0"/>
              </a:rPr>
              <a:t>-Bundesliga vor. zum Regelspielbetrieb</a:t>
            </a:r>
          </a:p>
        </p:txBody>
      </p:sp>
    </p:spTree>
    <p:extLst>
      <p:ext uri="{BB962C8B-B14F-4D97-AF65-F5344CB8AC3E}">
        <p14:creationId xmlns:p14="http://schemas.microsoft.com/office/powerpoint/2010/main" val="3919913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385482" y="219183"/>
            <a:ext cx="8333860" cy="950264"/>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312783"/>
              </a:solidFill>
            </a:endParaRPr>
          </a:p>
        </p:txBody>
      </p:sp>
      <p:sp>
        <p:nvSpPr>
          <p:cNvPr id="2" name="Titel 1"/>
          <p:cNvSpPr>
            <a:spLocks noGrp="1"/>
          </p:cNvSpPr>
          <p:nvPr>
            <p:ph type="title"/>
          </p:nvPr>
        </p:nvSpPr>
        <p:spPr>
          <a:xfrm>
            <a:off x="385481" y="170322"/>
            <a:ext cx="8328569" cy="1091427"/>
          </a:xfrm>
        </p:spPr>
        <p:txBody>
          <a:bodyPr>
            <a:noAutofit/>
          </a:bodyPr>
          <a:lstStyle/>
          <a:p>
            <a:r>
              <a:rPr lang="de-DE" sz="2300" b="1" dirty="0">
                <a:solidFill>
                  <a:schemeClr val="bg1"/>
                </a:solidFill>
                <a:latin typeface="Verdana" panose="020B0604030504040204" pitchFamily="34" charset="0"/>
                <a:ea typeface="Verdana" panose="020B0604030504040204" pitchFamily="34" charset="0"/>
              </a:rPr>
              <a:t>Amateurpokal</a:t>
            </a:r>
          </a:p>
        </p:txBody>
      </p:sp>
      <p:sp>
        <p:nvSpPr>
          <p:cNvPr id="9" name="Text Box 6">
            <a:extLst>
              <a:ext uri="{FF2B5EF4-FFF2-40B4-BE49-F238E27FC236}">
                <a16:creationId xmlns:a16="http://schemas.microsoft.com/office/drawing/2014/main" id="{E214FCFE-2A28-3936-166C-1C7B55B753FD}"/>
              </a:ext>
            </a:extLst>
          </p:cNvPr>
          <p:cNvSpPr txBox="1">
            <a:spLocks noChangeArrowheads="1"/>
          </p:cNvSpPr>
          <p:nvPr/>
        </p:nvSpPr>
        <p:spPr bwMode="auto">
          <a:xfrm>
            <a:off x="385481" y="1414833"/>
            <a:ext cx="8388350" cy="5122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085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1pPr>
            <a:lvl2pPr marL="742950" indent="-285750" defTabSz="450850" eaLnBrk="0" hangingPunct="0">
              <a:spcBef>
                <a:spcPct val="20000"/>
              </a:spcBef>
              <a:buClr>
                <a:schemeClr val="tx1"/>
              </a:buClr>
              <a:buSzPct val="75000"/>
              <a:buChar char="–"/>
              <a:defRPr>
                <a:solidFill>
                  <a:schemeClr val="tx1"/>
                </a:solidFill>
                <a:latin typeface="Arial" panose="020B0604020202020204" pitchFamily="34" charset="0"/>
              </a:defRPr>
            </a:lvl2pPr>
            <a:lvl3pPr marL="1143000" indent="-228600" defTabSz="450850" eaLnBrk="0" hangingPunct="0">
              <a:spcBef>
                <a:spcPct val="20000"/>
              </a:spcBef>
              <a:buClr>
                <a:schemeClr val="tx1"/>
              </a:buClr>
              <a:buSzPct val="75000"/>
              <a:buFont typeface="Wingdings" panose="05000000000000000000" pitchFamily="2" charset="2"/>
              <a:buChar char="l"/>
              <a:defRPr>
                <a:solidFill>
                  <a:schemeClr val="tx1"/>
                </a:solidFill>
                <a:latin typeface="Arial" panose="020B0604020202020204" pitchFamily="34" charset="0"/>
              </a:defRPr>
            </a:lvl3pPr>
            <a:lvl4pPr marL="1600200" indent="-228600" defTabSz="450850" eaLnBrk="0" hangingPunct="0">
              <a:spcBef>
                <a:spcPct val="20000"/>
              </a:spcBef>
              <a:buClr>
                <a:schemeClr val="tx1"/>
              </a:buClr>
              <a:buSzPct val="80000"/>
              <a:buChar char="–"/>
              <a:defRPr>
                <a:solidFill>
                  <a:schemeClr val="tx1"/>
                </a:solidFill>
                <a:latin typeface="Arial" panose="020B0604020202020204" pitchFamily="34" charset="0"/>
              </a:defRPr>
            </a:lvl4pPr>
            <a:lvl5pPr marL="2057400" indent="-228600" defTabSz="450850" eaLnBrk="0" hangingPunct="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defTabSz="273050" eaLnBrk="1" fontAlgn="base" hangingPunct="1">
              <a:lnSpc>
                <a:spcPct val="150000"/>
              </a:lnSpc>
              <a:spcBef>
                <a:spcPct val="0"/>
              </a:spcBef>
              <a:spcAft>
                <a:spcPct val="0"/>
              </a:spcAft>
              <a:buClrTx/>
              <a:buSzTx/>
              <a:buNone/>
            </a:pPr>
            <a:r>
              <a:rPr lang="de-DE" altLang="de-DE" b="1" u="sng" dirty="0">
                <a:solidFill>
                  <a:srgbClr val="002060"/>
                </a:solidFill>
                <a:latin typeface="+mn-lt"/>
                <a:cs typeface="Arial" panose="020B0604020202020204" pitchFamily="34" charset="0"/>
              </a:rPr>
              <a:t>Frauen</a:t>
            </a: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Kein Amateurpokal über Verbandsgrenzen hinaus – die 2 größten LVs dürfen am DHB-Pokal teilnehmen</a:t>
            </a:r>
          </a:p>
          <a:p>
            <a:pPr defTabSz="273050" eaLnBrk="1" fontAlgn="base" hangingPunct="1">
              <a:lnSpc>
                <a:spcPct val="150000"/>
              </a:lnSpc>
              <a:spcBef>
                <a:spcPct val="0"/>
              </a:spcBef>
              <a:spcAft>
                <a:spcPct val="0"/>
              </a:spcAft>
              <a:buClrTx/>
              <a:buSzTx/>
              <a:buNone/>
            </a:pPr>
            <a:r>
              <a:rPr lang="de-DE" altLang="de-DE" b="1" u="sng" dirty="0">
                <a:solidFill>
                  <a:srgbClr val="002060"/>
                </a:solidFill>
                <a:latin typeface="+mn-lt"/>
                <a:cs typeface="Arial" panose="020B0604020202020204" pitchFamily="34" charset="0"/>
              </a:rPr>
              <a:t>Männer</a:t>
            </a: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Kein Amateurpokal über Verbandsgrenzen hinaus mehr – kein Zugang mehr zum DHB-Pokal</a:t>
            </a:r>
          </a:p>
          <a:p>
            <a:pPr defTabSz="273050" eaLnBrk="1" fontAlgn="base" hangingPunct="1">
              <a:lnSpc>
                <a:spcPct val="150000"/>
              </a:lnSpc>
              <a:spcBef>
                <a:spcPct val="0"/>
              </a:spcBef>
              <a:spcAft>
                <a:spcPct val="0"/>
              </a:spcAft>
              <a:buClrTx/>
              <a:buSzTx/>
              <a:buNone/>
            </a:pPr>
            <a:endParaRPr lang="de-DE" altLang="de-DE" dirty="0">
              <a:solidFill>
                <a:srgbClr val="002060"/>
              </a:solidFill>
              <a:latin typeface="+mn-lt"/>
              <a:cs typeface="Arial" panose="020B0604020202020204" pitchFamily="34" charset="0"/>
            </a:endParaRP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Bitte nehmt an der Umfrage teil – ob wir weiterhin einen BHV-Pokal spielen wollen!!! – </a:t>
            </a:r>
            <a:r>
              <a:rPr lang="de-DE" altLang="de-DE" b="1" dirty="0">
                <a:solidFill>
                  <a:srgbClr val="002060"/>
                </a:solidFill>
                <a:latin typeface="+mn-lt"/>
                <a:cs typeface="Arial" panose="020B0604020202020204" pitchFamily="34" charset="0"/>
              </a:rPr>
              <a:t>Antworten bis 07.07.2023</a:t>
            </a:r>
          </a:p>
          <a:p>
            <a:pPr defTabSz="273050" eaLnBrk="1" fontAlgn="base" hangingPunct="1">
              <a:lnSpc>
                <a:spcPct val="150000"/>
              </a:lnSpc>
              <a:spcBef>
                <a:spcPct val="0"/>
              </a:spcBef>
              <a:spcAft>
                <a:spcPct val="0"/>
              </a:spcAft>
              <a:buClrTx/>
              <a:buSzTx/>
              <a:buNone/>
            </a:pPr>
            <a:endParaRPr lang="de-DE" altLang="de-DE" dirty="0">
              <a:solidFill>
                <a:srgbClr val="002060"/>
              </a:solidFill>
              <a:latin typeface="+mn-lt"/>
              <a:cs typeface="Arial" panose="020B0604020202020204" pitchFamily="34" charset="0"/>
            </a:endParaRPr>
          </a:p>
          <a:p>
            <a:pPr defTabSz="273050" eaLnBrk="1" fontAlgn="base" hangingPunct="1">
              <a:lnSpc>
                <a:spcPct val="150000"/>
              </a:lnSpc>
              <a:spcBef>
                <a:spcPct val="0"/>
              </a:spcBef>
              <a:spcAft>
                <a:spcPct val="0"/>
              </a:spcAft>
              <a:buClrTx/>
              <a:buSzTx/>
              <a:buNone/>
            </a:pPr>
            <a:endParaRPr lang="de-DE" altLang="de-DE" dirty="0">
              <a:solidFill>
                <a:srgbClr val="002060"/>
              </a:solidFill>
              <a:latin typeface="+mn-lt"/>
              <a:cs typeface="Arial" panose="020B0604020202020204" pitchFamily="34" charset="0"/>
            </a:endParaRPr>
          </a:p>
        </p:txBody>
      </p:sp>
    </p:spTree>
    <p:extLst>
      <p:ext uri="{BB962C8B-B14F-4D97-AF65-F5344CB8AC3E}">
        <p14:creationId xmlns:p14="http://schemas.microsoft.com/office/powerpoint/2010/main" val="3906064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385482" y="219183"/>
            <a:ext cx="8333860" cy="950264"/>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312783"/>
              </a:solidFill>
            </a:endParaRPr>
          </a:p>
        </p:txBody>
      </p:sp>
      <p:sp>
        <p:nvSpPr>
          <p:cNvPr id="2" name="Titel 1"/>
          <p:cNvSpPr>
            <a:spLocks noGrp="1"/>
          </p:cNvSpPr>
          <p:nvPr>
            <p:ph type="title"/>
          </p:nvPr>
        </p:nvSpPr>
        <p:spPr>
          <a:xfrm>
            <a:off x="385481" y="170322"/>
            <a:ext cx="8328569" cy="1091427"/>
          </a:xfrm>
        </p:spPr>
        <p:txBody>
          <a:bodyPr>
            <a:noAutofit/>
          </a:bodyPr>
          <a:lstStyle/>
          <a:p>
            <a:r>
              <a:rPr lang="de-DE" sz="2300" b="1" dirty="0">
                <a:solidFill>
                  <a:schemeClr val="bg1"/>
                </a:solidFill>
                <a:latin typeface="Verdana" panose="020B0604030504040204" pitchFamily="34" charset="0"/>
                <a:ea typeface="Verdana" panose="020B0604030504040204" pitchFamily="34" charset="0"/>
              </a:rPr>
              <a:t>News zu HBW</a:t>
            </a:r>
          </a:p>
        </p:txBody>
      </p:sp>
      <p:sp>
        <p:nvSpPr>
          <p:cNvPr id="9" name="Text Box 6">
            <a:extLst>
              <a:ext uri="{FF2B5EF4-FFF2-40B4-BE49-F238E27FC236}">
                <a16:creationId xmlns:a16="http://schemas.microsoft.com/office/drawing/2014/main" id="{E214FCFE-2A28-3936-166C-1C7B55B753FD}"/>
              </a:ext>
            </a:extLst>
          </p:cNvPr>
          <p:cNvSpPr txBox="1">
            <a:spLocks noChangeArrowheads="1"/>
          </p:cNvSpPr>
          <p:nvPr/>
        </p:nvSpPr>
        <p:spPr bwMode="auto">
          <a:xfrm>
            <a:off x="385481" y="1934122"/>
            <a:ext cx="8388350" cy="3276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085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1pPr>
            <a:lvl2pPr marL="742950" indent="-285750" defTabSz="450850" eaLnBrk="0" hangingPunct="0">
              <a:spcBef>
                <a:spcPct val="20000"/>
              </a:spcBef>
              <a:buClr>
                <a:schemeClr val="tx1"/>
              </a:buClr>
              <a:buSzPct val="75000"/>
              <a:buChar char="–"/>
              <a:defRPr>
                <a:solidFill>
                  <a:schemeClr val="tx1"/>
                </a:solidFill>
                <a:latin typeface="Arial" panose="020B0604020202020204" pitchFamily="34" charset="0"/>
              </a:defRPr>
            </a:lvl2pPr>
            <a:lvl3pPr marL="1143000" indent="-228600" defTabSz="450850" eaLnBrk="0" hangingPunct="0">
              <a:spcBef>
                <a:spcPct val="20000"/>
              </a:spcBef>
              <a:buClr>
                <a:schemeClr val="tx1"/>
              </a:buClr>
              <a:buSzPct val="75000"/>
              <a:buFont typeface="Wingdings" panose="05000000000000000000" pitchFamily="2" charset="2"/>
              <a:buChar char="l"/>
              <a:defRPr>
                <a:solidFill>
                  <a:schemeClr val="tx1"/>
                </a:solidFill>
                <a:latin typeface="Arial" panose="020B0604020202020204" pitchFamily="34" charset="0"/>
              </a:defRPr>
            </a:lvl3pPr>
            <a:lvl4pPr marL="1600200" indent="-228600" defTabSz="450850" eaLnBrk="0" hangingPunct="0">
              <a:spcBef>
                <a:spcPct val="20000"/>
              </a:spcBef>
              <a:buClr>
                <a:schemeClr val="tx1"/>
              </a:buClr>
              <a:buSzPct val="80000"/>
              <a:buChar char="–"/>
              <a:defRPr>
                <a:solidFill>
                  <a:schemeClr val="tx1"/>
                </a:solidFill>
                <a:latin typeface="Arial" panose="020B0604020202020204" pitchFamily="34" charset="0"/>
              </a:defRPr>
            </a:lvl4pPr>
            <a:lvl5pPr marL="2057400" indent="-228600" defTabSz="450850" eaLnBrk="0" hangingPunct="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Überarbeitete Bezirkseinteilung wird im Juli vor. veröffentlicht</a:t>
            </a: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	Einwände der Vereine wurden berücksichtigt</a:t>
            </a:r>
          </a:p>
          <a:p>
            <a:pPr defTabSz="273050" eaLnBrk="1" fontAlgn="base" hangingPunct="1">
              <a:lnSpc>
                <a:spcPct val="150000"/>
              </a:lnSpc>
              <a:spcBef>
                <a:spcPct val="0"/>
              </a:spcBef>
              <a:spcAft>
                <a:spcPct val="0"/>
              </a:spcAft>
              <a:buClrTx/>
              <a:buSzTx/>
              <a:buNone/>
            </a:pPr>
            <a:endParaRPr lang="de-DE" altLang="de-DE" dirty="0">
              <a:solidFill>
                <a:srgbClr val="002060"/>
              </a:solidFill>
              <a:latin typeface="+mn-lt"/>
              <a:cs typeface="Arial" panose="020B0604020202020204" pitchFamily="34" charset="0"/>
            </a:endParaRP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Satzungen und Ordnungen sowie </a:t>
            </a:r>
            <a:r>
              <a:rPr lang="de-DE" altLang="de-DE" dirty="0" err="1">
                <a:solidFill>
                  <a:srgbClr val="002060"/>
                </a:solidFill>
                <a:latin typeface="+mn-lt"/>
                <a:cs typeface="Arial" panose="020B0604020202020204" pitchFamily="34" charset="0"/>
              </a:rPr>
              <a:t>Dfb</a:t>
            </a:r>
            <a:r>
              <a:rPr lang="de-DE" altLang="de-DE" dirty="0">
                <a:solidFill>
                  <a:srgbClr val="002060"/>
                </a:solidFill>
                <a:latin typeface="+mn-lt"/>
                <a:cs typeface="Arial" panose="020B0604020202020204" pitchFamily="34" charset="0"/>
              </a:rPr>
              <a:t> sind zu erarbeiten</a:t>
            </a:r>
          </a:p>
          <a:p>
            <a:pPr defTabSz="273050" eaLnBrk="1" fontAlgn="base" hangingPunct="1">
              <a:lnSpc>
                <a:spcPct val="150000"/>
              </a:lnSpc>
              <a:spcBef>
                <a:spcPct val="0"/>
              </a:spcBef>
              <a:spcAft>
                <a:spcPct val="0"/>
              </a:spcAft>
              <a:buClrTx/>
              <a:buSzTx/>
              <a:buNone/>
            </a:pPr>
            <a:endParaRPr lang="de-DE" altLang="de-DE" dirty="0">
              <a:solidFill>
                <a:srgbClr val="002060"/>
              </a:solidFill>
              <a:latin typeface="+mn-lt"/>
              <a:cs typeface="Arial" panose="020B0604020202020204" pitchFamily="34" charset="0"/>
            </a:endParaRPr>
          </a:p>
          <a:p>
            <a:pPr defTabSz="273050" eaLnBrk="1" fontAlgn="base" hangingPunct="1">
              <a:lnSpc>
                <a:spcPct val="150000"/>
              </a:lnSpc>
              <a:spcBef>
                <a:spcPct val="0"/>
              </a:spcBef>
              <a:spcAft>
                <a:spcPct val="0"/>
              </a:spcAft>
              <a:buClrTx/>
              <a:buSzTx/>
              <a:buNone/>
            </a:pPr>
            <a:endParaRPr lang="de-DE" altLang="de-DE" dirty="0">
              <a:solidFill>
                <a:srgbClr val="002060"/>
              </a:solidFill>
              <a:latin typeface="+mn-lt"/>
              <a:cs typeface="Arial" panose="020B0604020202020204" pitchFamily="34" charset="0"/>
            </a:endParaRPr>
          </a:p>
          <a:p>
            <a:pPr defTabSz="273050" eaLnBrk="1" fontAlgn="base" hangingPunct="1">
              <a:lnSpc>
                <a:spcPct val="150000"/>
              </a:lnSpc>
              <a:spcBef>
                <a:spcPct val="0"/>
              </a:spcBef>
              <a:spcAft>
                <a:spcPct val="0"/>
              </a:spcAft>
              <a:buClrTx/>
              <a:buSzTx/>
              <a:buNone/>
            </a:pPr>
            <a:endParaRPr lang="de-DE" altLang="de-DE" dirty="0">
              <a:solidFill>
                <a:srgbClr val="002060"/>
              </a:solidFill>
              <a:latin typeface="+mn-lt"/>
              <a:cs typeface="Arial" panose="020B0604020202020204" pitchFamily="34" charset="0"/>
            </a:endParaRPr>
          </a:p>
        </p:txBody>
      </p:sp>
    </p:spTree>
    <p:extLst>
      <p:ext uri="{BB962C8B-B14F-4D97-AF65-F5344CB8AC3E}">
        <p14:creationId xmlns:p14="http://schemas.microsoft.com/office/powerpoint/2010/main" val="300333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385482" y="219183"/>
            <a:ext cx="8333860" cy="950264"/>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312783"/>
              </a:solidFill>
            </a:endParaRPr>
          </a:p>
        </p:txBody>
      </p:sp>
      <p:sp>
        <p:nvSpPr>
          <p:cNvPr id="2" name="Titel 1"/>
          <p:cNvSpPr>
            <a:spLocks noGrp="1"/>
          </p:cNvSpPr>
          <p:nvPr>
            <p:ph type="title"/>
          </p:nvPr>
        </p:nvSpPr>
        <p:spPr>
          <a:xfrm>
            <a:off x="385481" y="170322"/>
            <a:ext cx="8328569" cy="1091427"/>
          </a:xfrm>
        </p:spPr>
        <p:txBody>
          <a:bodyPr>
            <a:noAutofit/>
          </a:bodyPr>
          <a:lstStyle/>
          <a:p>
            <a:r>
              <a:rPr lang="de-DE" sz="2300" b="1" dirty="0">
                <a:solidFill>
                  <a:schemeClr val="bg1"/>
                </a:solidFill>
                <a:latin typeface="Verdana" panose="020B0604030504040204" pitchFamily="34" charset="0"/>
                <a:ea typeface="Verdana" panose="020B0604030504040204" pitchFamily="34" charset="0"/>
              </a:rPr>
              <a:t>Offene Themen</a:t>
            </a:r>
          </a:p>
        </p:txBody>
      </p:sp>
      <p:sp>
        <p:nvSpPr>
          <p:cNvPr id="9" name="Text Box 6">
            <a:extLst>
              <a:ext uri="{FF2B5EF4-FFF2-40B4-BE49-F238E27FC236}">
                <a16:creationId xmlns:a16="http://schemas.microsoft.com/office/drawing/2014/main" id="{E214FCFE-2A28-3936-166C-1C7B55B753FD}"/>
              </a:ext>
            </a:extLst>
          </p:cNvPr>
          <p:cNvSpPr txBox="1">
            <a:spLocks noChangeArrowheads="1"/>
          </p:cNvSpPr>
          <p:nvPr/>
        </p:nvSpPr>
        <p:spPr bwMode="auto">
          <a:xfrm>
            <a:off x="1444978" y="3175854"/>
            <a:ext cx="6445955" cy="920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5085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1pPr>
            <a:lvl2pPr marL="742950" indent="-285750" defTabSz="450850" eaLnBrk="0" hangingPunct="0">
              <a:spcBef>
                <a:spcPct val="20000"/>
              </a:spcBef>
              <a:buClr>
                <a:schemeClr val="tx1"/>
              </a:buClr>
              <a:buSzPct val="75000"/>
              <a:buChar char="–"/>
              <a:defRPr>
                <a:solidFill>
                  <a:schemeClr val="tx1"/>
                </a:solidFill>
                <a:latin typeface="Arial" panose="020B0604020202020204" pitchFamily="34" charset="0"/>
              </a:defRPr>
            </a:lvl2pPr>
            <a:lvl3pPr marL="1143000" indent="-228600" defTabSz="450850" eaLnBrk="0" hangingPunct="0">
              <a:spcBef>
                <a:spcPct val="20000"/>
              </a:spcBef>
              <a:buClr>
                <a:schemeClr val="tx1"/>
              </a:buClr>
              <a:buSzPct val="75000"/>
              <a:buFont typeface="Wingdings" panose="05000000000000000000" pitchFamily="2" charset="2"/>
              <a:buChar char="l"/>
              <a:defRPr>
                <a:solidFill>
                  <a:schemeClr val="tx1"/>
                </a:solidFill>
                <a:latin typeface="Arial" panose="020B0604020202020204" pitchFamily="34" charset="0"/>
              </a:defRPr>
            </a:lvl3pPr>
            <a:lvl4pPr marL="1600200" indent="-228600" defTabSz="450850" eaLnBrk="0" hangingPunct="0">
              <a:spcBef>
                <a:spcPct val="20000"/>
              </a:spcBef>
              <a:buClr>
                <a:schemeClr val="tx1"/>
              </a:buClr>
              <a:buSzPct val="80000"/>
              <a:buChar char="–"/>
              <a:defRPr>
                <a:solidFill>
                  <a:schemeClr val="tx1"/>
                </a:solidFill>
                <a:latin typeface="Arial" panose="020B0604020202020204" pitchFamily="34" charset="0"/>
              </a:defRPr>
            </a:lvl4pPr>
            <a:lvl5pPr marL="2057400" indent="-228600" defTabSz="450850" eaLnBrk="0" hangingPunct="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defTabSz="273050" eaLnBrk="1" fontAlgn="base" hangingPunct="1">
              <a:lnSpc>
                <a:spcPct val="150000"/>
              </a:lnSpc>
              <a:spcBef>
                <a:spcPct val="0"/>
              </a:spcBef>
              <a:spcAft>
                <a:spcPct val="0"/>
              </a:spcAft>
              <a:buClrTx/>
              <a:buSzTx/>
              <a:buNone/>
            </a:pPr>
            <a:r>
              <a:rPr lang="de-DE" altLang="de-DE" sz="4000" dirty="0">
                <a:solidFill>
                  <a:srgbClr val="002060"/>
                </a:solidFill>
                <a:latin typeface="+mn-lt"/>
                <a:cs typeface="Arial" panose="020B0604020202020204" pitchFamily="34" charset="0"/>
              </a:rPr>
              <a:t>Offene Themen von euch ???</a:t>
            </a:r>
          </a:p>
        </p:txBody>
      </p:sp>
    </p:spTree>
    <p:extLst>
      <p:ext uri="{BB962C8B-B14F-4D97-AF65-F5344CB8AC3E}">
        <p14:creationId xmlns:p14="http://schemas.microsoft.com/office/powerpoint/2010/main" val="839385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385482" y="219183"/>
            <a:ext cx="8333860" cy="950264"/>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312783"/>
              </a:solidFill>
            </a:endParaRPr>
          </a:p>
        </p:txBody>
      </p:sp>
      <p:sp>
        <p:nvSpPr>
          <p:cNvPr id="2" name="Titel 1"/>
          <p:cNvSpPr>
            <a:spLocks noGrp="1"/>
          </p:cNvSpPr>
          <p:nvPr>
            <p:ph type="title"/>
          </p:nvPr>
        </p:nvSpPr>
        <p:spPr>
          <a:xfrm>
            <a:off x="385481" y="170322"/>
            <a:ext cx="8328569" cy="1091427"/>
          </a:xfrm>
        </p:spPr>
        <p:txBody>
          <a:bodyPr>
            <a:noAutofit/>
          </a:bodyPr>
          <a:lstStyle/>
          <a:p>
            <a:r>
              <a:rPr lang="de-DE" sz="2300" b="1" dirty="0">
                <a:solidFill>
                  <a:schemeClr val="bg1"/>
                </a:solidFill>
                <a:latin typeface="Verdana" panose="020B0604030504040204" pitchFamily="34" charset="0"/>
                <a:ea typeface="Verdana" panose="020B0604030504040204" pitchFamily="34" charset="0"/>
              </a:rPr>
              <a:t>Tagesordnung</a:t>
            </a:r>
          </a:p>
        </p:txBody>
      </p:sp>
      <p:sp>
        <p:nvSpPr>
          <p:cNvPr id="7" name="Text Box 6">
            <a:extLst>
              <a:ext uri="{FF2B5EF4-FFF2-40B4-BE49-F238E27FC236}">
                <a16:creationId xmlns:a16="http://schemas.microsoft.com/office/drawing/2014/main" id="{75A07038-2C0F-2719-88B5-2CC8E53AED7C}"/>
              </a:ext>
            </a:extLst>
          </p:cNvPr>
          <p:cNvSpPr txBox="1">
            <a:spLocks noChangeArrowheads="1"/>
          </p:cNvSpPr>
          <p:nvPr/>
        </p:nvSpPr>
        <p:spPr bwMode="auto">
          <a:xfrm>
            <a:off x="380189" y="1261749"/>
            <a:ext cx="7977866" cy="5173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1pPr>
            <a:lvl2pPr marL="742950" indent="-285750" eaLnBrk="0" hangingPunct="0">
              <a:spcBef>
                <a:spcPct val="20000"/>
              </a:spcBef>
              <a:buClr>
                <a:schemeClr val="tx1"/>
              </a:buClr>
              <a:buSzPct val="75000"/>
              <a:buChar char="–"/>
              <a:defRPr>
                <a:solidFill>
                  <a:schemeClr val="tx1"/>
                </a:solidFill>
                <a:latin typeface="Arial" panose="020B0604020202020204" pitchFamily="34" charset="0"/>
              </a:defRPr>
            </a:lvl2pPr>
            <a:lvl3pPr marL="1143000" indent="-228600" eaLnBrk="0" hangingPunct="0">
              <a:spcBef>
                <a:spcPct val="20000"/>
              </a:spcBef>
              <a:buClr>
                <a:schemeClr val="tx1"/>
              </a:buClr>
              <a:buSzPct val="75000"/>
              <a:buFont typeface="Wingdings" panose="05000000000000000000" pitchFamily="2" charset="2"/>
              <a:buChar char="l"/>
              <a:defRPr>
                <a:solidFill>
                  <a:schemeClr val="tx1"/>
                </a:solidFill>
                <a:latin typeface="Arial" panose="020B0604020202020204" pitchFamily="34" charset="0"/>
              </a:defRPr>
            </a:lvl3pPr>
            <a:lvl4pPr marL="1600200" indent="-228600" eaLnBrk="0" hangingPunct="0">
              <a:spcBef>
                <a:spcPct val="20000"/>
              </a:spcBef>
              <a:buClr>
                <a:schemeClr val="tx1"/>
              </a:buClr>
              <a:buSzPct val="80000"/>
              <a:buChar char="–"/>
              <a:defRPr>
                <a:solidFill>
                  <a:schemeClr val="tx1"/>
                </a:solidFill>
                <a:latin typeface="Arial" panose="020B0604020202020204" pitchFamily="34" charset="0"/>
              </a:defRPr>
            </a:lvl4pPr>
            <a:lvl5pPr marL="2057400" indent="-228600" eaLnBrk="0" hangingPunct="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marL="342900" lvl="0" indent="-342900">
              <a:lnSpc>
                <a:spcPct val="150000"/>
              </a:lnSpc>
              <a:buFont typeface="Symbol" panose="05050102010706020507" pitchFamily="18" charset="2"/>
              <a:buChar char=""/>
            </a:pPr>
            <a:r>
              <a:rPr lang="de-DE" sz="1800" dirty="0">
                <a:effectLst/>
                <a:latin typeface="+mn-lt"/>
                <a:ea typeface="Calibri" panose="020F0502020204030204" pitchFamily="34" charset="0"/>
                <a:cs typeface="Calibri" panose="020F0502020204030204" pitchFamily="34" charset="0"/>
              </a:rPr>
              <a:t>Schiedsrichter-Situation</a:t>
            </a:r>
          </a:p>
          <a:p>
            <a:pPr marL="342900" lvl="0" indent="-342900">
              <a:lnSpc>
                <a:spcPct val="150000"/>
              </a:lnSpc>
              <a:buFont typeface="Symbol" panose="05050102010706020507" pitchFamily="18" charset="2"/>
              <a:buChar char=""/>
            </a:pPr>
            <a:r>
              <a:rPr lang="de-DE" sz="1800" dirty="0">
                <a:effectLst/>
                <a:latin typeface="+mn-lt"/>
                <a:ea typeface="Calibri" panose="020F0502020204030204" pitchFamily="34" charset="0"/>
                <a:cs typeface="Calibri" panose="020F0502020204030204" pitchFamily="34" charset="0"/>
              </a:rPr>
              <a:t>Funktionsadressen in </a:t>
            </a:r>
            <a:r>
              <a:rPr lang="de-DE" sz="1800" dirty="0" err="1">
                <a:effectLst/>
                <a:latin typeface="+mn-lt"/>
                <a:ea typeface="Calibri" panose="020F0502020204030204" pitchFamily="34" charset="0"/>
                <a:cs typeface="Calibri" panose="020F0502020204030204" pitchFamily="34" charset="0"/>
              </a:rPr>
              <a:t>PhoenixII</a:t>
            </a:r>
            <a:r>
              <a:rPr lang="de-DE" sz="1800" dirty="0">
                <a:effectLst/>
                <a:latin typeface="+mn-lt"/>
                <a:ea typeface="Calibri" panose="020F0502020204030204" pitchFamily="34" charset="0"/>
                <a:cs typeface="Calibri" panose="020F0502020204030204" pitchFamily="34" charset="0"/>
              </a:rPr>
              <a:t> - Jahresvereinsmeldung</a:t>
            </a:r>
          </a:p>
          <a:p>
            <a:pPr marL="342900" lvl="0" indent="-342900">
              <a:lnSpc>
                <a:spcPct val="150000"/>
              </a:lnSpc>
              <a:buFont typeface="Symbol" panose="05050102010706020507" pitchFamily="18" charset="2"/>
              <a:buChar char=""/>
            </a:pPr>
            <a:r>
              <a:rPr lang="de-DE" sz="1800" dirty="0">
                <a:effectLst/>
                <a:latin typeface="+mn-lt"/>
                <a:ea typeface="Calibri" panose="020F0502020204030204" pitchFamily="34" charset="0"/>
                <a:cs typeface="Calibri" panose="020F0502020204030204" pitchFamily="34" charset="0"/>
              </a:rPr>
              <a:t>Staffeleinteilung</a:t>
            </a:r>
          </a:p>
          <a:p>
            <a:pPr marL="742950" lvl="1" indent="-285750">
              <a:lnSpc>
                <a:spcPct val="150000"/>
              </a:lnSpc>
              <a:buFont typeface="Courier New" panose="02070309020205020404" pitchFamily="49" charset="0"/>
              <a:buChar char="o"/>
            </a:pPr>
            <a:r>
              <a:rPr lang="de-DE" dirty="0">
                <a:latin typeface="+mn-lt"/>
                <a:ea typeface="Calibri" panose="020F0502020204030204" pitchFamily="34" charset="0"/>
                <a:cs typeface="Calibri" panose="020F0502020204030204" pitchFamily="34" charset="0"/>
              </a:rPr>
              <a:t>Beschlüsse zu einzelnen Staffeln</a:t>
            </a:r>
            <a:endParaRPr lang="de-DE" dirty="0">
              <a:effectLst/>
              <a:latin typeface="+mn-lt"/>
              <a:ea typeface="Calibri" panose="020F0502020204030204" pitchFamily="34" charset="0"/>
              <a:cs typeface="Calibri" panose="020F0502020204030204" pitchFamily="34" charset="0"/>
            </a:endParaRPr>
          </a:p>
          <a:p>
            <a:pPr marL="742950" lvl="1" indent="-285750">
              <a:lnSpc>
                <a:spcPct val="150000"/>
              </a:lnSpc>
              <a:buFont typeface="Courier New" panose="02070309020205020404" pitchFamily="49" charset="0"/>
              <a:buChar char="o"/>
            </a:pPr>
            <a:r>
              <a:rPr lang="de-DE" dirty="0">
                <a:effectLst/>
                <a:latin typeface="+mn-lt"/>
                <a:ea typeface="Calibri" panose="020F0502020204030204" pitchFamily="34" charset="0"/>
                <a:cs typeface="Calibri" panose="020F0502020204030204" pitchFamily="34" charset="0"/>
              </a:rPr>
              <a:t>Letzte Chance zur kostenfreien An- und Abmeldung</a:t>
            </a:r>
          </a:p>
          <a:p>
            <a:pPr marL="342900" lvl="0" indent="-342900">
              <a:lnSpc>
                <a:spcPct val="150000"/>
              </a:lnSpc>
              <a:buFont typeface="Symbol" panose="05050102010706020507" pitchFamily="18" charset="2"/>
              <a:buChar char=""/>
            </a:pPr>
            <a:r>
              <a:rPr lang="de-DE" sz="1800" dirty="0">
                <a:effectLst/>
                <a:latin typeface="+mn-lt"/>
                <a:ea typeface="Calibri" panose="020F0502020204030204" pitchFamily="34" charset="0"/>
                <a:cs typeface="Calibri" panose="020F0502020204030204" pitchFamily="34" charset="0"/>
              </a:rPr>
              <a:t>Spielplanphasen</a:t>
            </a:r>
          </a:p>
          <a:p>
            <a:pPr marL="342900" lvl="0" indent="-342900">
              <a:lnSpc>
                <a:spcPct val="150000"/>
              </a:lnSpc>
              <a:buFont typeface="Symbol" panose="05050102010706020507" pitchFamily="18" charset="2"/>
              <a:buChar char=""/>
            </a:pPr>
            <a:r>
              <a:rPr lang="de-DE" sz="1800" dirty="0">
                <a:effectLst/>
                <a:latin typeface="+mn-lt"/>
                <a:ea typeface="Calibri" panose="020F0502020204030204" pitchFamily="34" charset="0"/>
                <a:cs typeface="Calibri" panose="020F0502020204030204" pitchFamily="34" charset="0"/>
              </a:rPr>
              <a:t>Freundschaftsspiele in </a:t>
            </a:r>
            <a:r>
              <a:rPr lang="de-DE" sz="1800" dirty="0" err="1">
                <a:effectLst/>
                <a:latin typeface="+mn-lt"/>
                <a:ea typeface="Calibri" panose="020F0502020204030204" pitchFamily="34" charset="0"/>
                <a:cs typeface="Calibri" panose="020F0502020204030204" pitchFamily="34" charset="0"/>
              </a:rPr>
              <a:t>SbO</a:t>
            </a:r>
            <a:endParaRPr lang="de-DE" sz="1800" dirty="0">
              <a:effectLst/>
              <a:latin typeface="+mn-lt"/>
              <a:ea typeface="Calibri" panose="020F0502020204030204" pitchFamily="34" charset="0"/>
              <a:cs typeface="Calibri" panose="020F0502020204030204" pitchFamily="34" charset="0"/>
            </a:endParaRPr>
          </a:p>
          <a:p>
            <a:pPr marL="342900" lvl="0" indent="-342900">
              <a:lnSpc>
                <a:spcPct val="150000"/>
              </a:lnSpc>
              <a:buFont typeface="Symbol" panose="05050102010706020507" pitchFamily="18" charset="2"/>
              <a:buChar char=""/>
            </a:pPr>
            <a:r>
              <a:rPr lang="de-DE" sz="1800" dirty="0">
                <a:latin typeface="+mn-lt"/>
                <a:ea typeface="Calibri" panose="020F0502020204030204" pitchFamily="34" charset="0"/>
                <a:cs typeface="Calibri" panose="020F0502020204030204" pitchFamily="34" charset="0"/>
              </a:rPr>
              <a:t>Neuerungen in den </a:t>
            </a:r>
            <a:r>
              <a:rPr lang="de-DE" sz="1800" dirty="0" err="1">
                <a:latin typeface="+mn-lt"/>
                <a:ea typeface="Calibri" panose="020F0502020204030204" pitchFamily="34" charset="0"/>
                <a:cs typeface="Calibri" panose="020F0502020204030204" pitchFamily="34" charset="0"/>
              </a:rPr>
              <a:t>Dfb</a:t>
            </a:r>
            <a:endParaRPr lang="de-DE" sz="1800" dirty="0">
              <a:latin typeface="+mn-lt"/>
              <a:ea typeface="Calibri" panose="020F0502020204030204" pitchFamily="34" charset="0"/>
              <a:cs typeface="Calibri" panose="020F0502020204030204" pitchFamily="34" charset="0"/>
            </a:endParaRPr>
          </a:p>
          <a:p>
            <a:pPr marL="342900" indent="-342900">
              <a:lnSpc>
                <a:spcPct val="150000"/>
              </a:lnSpc>
              <a:buFont typeface="Symbol" panose="05050102010706020507" pitchFamily="18" charset="2"/>
              <a:buChar char=""/>
            </a:pPr>
            <a:r>
              <a:rPr lang="de-DE" sz="1800" dirty="0">
                <a:latin typeface="+mn-lt"/>
                <a:ea typeface="Calibri" panose="020F0502020204030204" pitchFamily="34" charset="0"/>
                <a:cs typeface="Calibri" panose="020F0502020204030204" pitchFamily="34" charset="0"/>
              </a:rPr>
              <a:t>Einheitliche Nomenklatur der Spielklassen – Vorgaben des DHB</a:t>
            </a:r>
          </a:p>
          <a:p>
            <a:pPr marL="342900" indent="-342900">
              <a:lnSpc>
                <a:spcPct val="150000"/>
              </a:lnSpc>
              <a:buFont typeface="Symbol" panose="05050102010706020507" pitchFamily="18" charset="2"/>
              <a:buChar char=""/>
            </a:pPr>
            <a:r>
              <a:rPr lang="de-DE" sz="1800" dirty="0">
                <a:effectLst/>
                <a:latin typeface="+mn-lt"/>
                <a:ea typeface="Calibri" panose="020F0502020204030204" pitchFamily="34" charset="0"/>
                <a:cs typeface="Calibri" panose="020F0502020204030204" pitchFamily="34" charset="0"/>
              </a:rPr>
              <a:t>Amateurpokal</a:t>
            </a:r>
          </a:p>
          <a:p>
            <a:pPr marL="342900" indent="-342900">
              <a:lnSpc>
                <a:spcPct val="150000"/>
              </a:lnSpc>
              <a:buFont typeface="Symbol" panose="05050102010706020507" pitchFamily="18" charset="2"/>
              <a:buChar char=""/>
            </a:pPr>
            <a:r>
              <a:rPr lang="de-DE" sz="1800" dirty="0">
                <a:latin typeface="+mn-lt"/>
                <a:ea typeface="Calibri" panose="020F0502020204030204" pitchFamily="34" charset="0"/>
                <a:cs typeface="Calibri" panose="020F0502020204030204" pitchFamily="34" charset="0"/>
              </a:rPr>
              <a:t>News zum Projekt HBW</a:t>
            </a:r>
            <a:r>
              <a:rPr lang="de-DE" altLang="de-DE" sz="1800" dirty="0">
                <a:solidFill>
                  <a:srgbClr val="002060"/>
                </a:solidFill>
                <a:latin typeface="+mn-lt"/>
                <a:cs typeface="Arial" panose="020B0604020202020204" pitchFamily="34" charset="0"/>
              </a:rPr>
              <a:t>                                                   </a:t>
            </a:r>
          </a:p>
        </p:txBody>
      </p:sp>
    </p:spTree>
    <p:extLst>
      <p:ext uri="{BB962C8B-B14F-4D97-AF65-F5344CB8AC3E}">
        <p14:creationId xmlns:p14="http://schemas.microsoft.com/office/powerpoint/2010/main" val="1230916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385482" y="219183"/>
            <a:ext cx="8333860" cy="950264"/>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312783"/>
              </a:solidFill>
            </a:endParaRPr>
          </a:p>
        </p:txBody>
      </p:sp>
      <p:sp>
        <p:nvSpPr>
          <p:cNvPr id="2" name="Titel 1"/>
          <p:cNvSpPr>
            <a:spLocks noGrp="1"/>
          </p:cNvSpPr>
          <p:nvPr>
            <p:ph type="title"/>
          </p:nvPr>
        </p:nvSpPr>
        <p:spPr>
          <a:xfrm>
            <a:off x="385481" y="170322"/>
            <a:ext cx="8328569" cy="1091427"/>
          </a:xfrm>
        </p:spPr>
        <p:txBody>
          <a:bodyPr>
            <a:noAutofit/>
          </a:bodyPr>
          <a:lstStyle/>
          <a:p>
            <a:r>
              <a:rPr lang="de-DE" sz="2300" b="1" dirty="0">
                <a:solidFill>
                  <a:schemeClr val="bg1"/>
                </a:solidFill>
                <a:latin typeface="Verdana" panose="020B0604030504040204" pitchFamily="34" charset="0"/>
                <a:ea typeface="Verdana" panose="020B0604030504040204" pitchFamily="34" charset="0"/>
              </a:rPr>
              <a:t>Schiedsrichter-Situation</a:t>
            </a:r>
          </a:p>
        </p:txBody>
      </p:sp>
      <p:sp>
        <p:nvSpPr>
          <p:cNvPr id="7" name="Text Box 6">
            <a:extLst>
              <a:ext uri="{FF2B5EF4-FFF2-40B4-BE49-F238E27FC236}">
                <a16:creationId xmlns:a16="http://schemas.microsoft.com/office/drawing/2014/main" id="{139DA112-17CB-C16D-62C6-651ACB945FF5}"/>
              </a:ext>
            </a:extLst>
          </p:cNvPr>
          <p:cNvSpPr txBox="1">
            <a:spLocks noChangeArrowheads="1"/>
          </p:cNvSpPr>
          <p:nvPr/>
        </p:nvSpPr>
        <p:spPr bwMode="auto">
          <a:xfrm>
            <a:off x="385481" y="1762962"/>
            <a:ext cx="80645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1pPr>
            <a:lvl2pPr marL="742950" indent="-285750" eaLnBrk="0" hangingPunct="0">
              <a:spcBef>
                <a:spcPct val="20000"/>
              </a:spcBef>
              <a:buClr>
                <a:schemeClr val="tx1"/>
              </a:buClr>
              <a:buSzPct val="75000"/>
              <a:buChar char="–"/>
              <a:defRPr>
                <a:solidFill>
                  <a:schemeClr val="tx1"/>
                </a:solidFill>
                <a:latin typeface="Arial" panose="020B0604020202020204" pitchFamily="34" charset="0"/>
              </a:defRPr>
            </a:lvl2pPr>
            <a:lvl3pPr marL="1143000" indent="-228600" eaLnBrk="0" hangingPunct="0">
              <a:spcBef>
                <a:spcPct val="20000"/>
              </a:spcBef>
              <a:buClr>
                <a:schemeClr val="tx1"/>
              </a:buClr>
              <a:buSzPct val="75000"/>
              <a:buFont typeface="Wingdings" panose="05000000000000000000" pitchFamily="2" charset="2"/>
              <a:buChar char="l"/>
              <a:defRPr>
                <a:solidFill>
                  <a:schemeClr val="tx1"/>
                </a:solidFill>
                <a:latin typeface="Arial" panose="020B0604020202020204" pitchFamily="34" charset="0"/>
              </a:defRPr>
            </a:lvl3pPr>
            <a:lvl4pPr marL="1600200" indent="-228600" eaLnBrk="0" hangingPunct="0">
              <a:spcBef>
                <a:spcPct val="20000"/>
              </a:spcBef>
              <a:buClr>
                <a:schemeClr val="tx1"/>
              </a:buClr>
              <a:buSzPct val="80000"/>
              <a:buChar char="–"/>
              <a:defRPr>
                <a:solidFill>
                  <a:schemeClr val="tx1"/>
                </a:solidFill>
                <a:latin typeface="Arial" panose="020B0604020202020204" pitchFamily="34" charset="0"/>
              </a:defRPr>
            </a:lvl4pPr>
            <a:lvl5pPr marL="2057400" indent="-228600" eaLnBrk="0" hangingPunct="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fontAlgn="base" hangingPunct="1">
              <a:spcBef>
                <a:spcPct val="0"/>
              </a:spcBef>
              <a:spcAft>
                <a:spcPct val="0"/>
              </a:spcAft>
              <a:buClrTx/>
              <a:buSzTx/>
              <a:buFontTx/>
              <a:buNone/>
            </a:pPr>
            <a:r>
              <a:rPr lang="de-DE" altLang="de-DE" sz="2400" dirty="0">
                <a:solidFill>
                  <a:srgbClr val="002060"/>
                </a:solidFill>
                <a:latin typeface="+mn-lt"/>
                <a:cs typeface="Times New Roman" panose="02020603050405020304" pitchFamily="18" charset="0"/>
              </a:rPr>
              <a:t>Referent: Marco Wolf</a:t>
            </a:r>
          </a:p>
          <a:p>
            <a:pPr eaLnBrk="1" fontAlgn="base" hangingPunct="1">
              <a:spcBef>
                <a:spcPct val="0"/>
              </a:spcBef>
              <a:spcAft>
                <a:spcPct val="0"/>
              </a:spcAft>
              <a:buClrTx/>
              <a:buSzTx/>
              <a:buFontTx/>
              <a:buNone/>
            </a:pPr>
            <a:endParaRPr lang="de-DE" altLang="de-DE" sz="2400" dirty="0">
              <a:solidFill>
                <a:srgbClr val="002060"/>
              </a:solidFill>
              <a:latin typeface="+mn-lt"/>
              <a:cs typeface="Times New Roman" panose="02020603050405020304" pitchFamily="18" charset="0"/>
            </a:endParaRPr>
          </a:p>
          <a:p>
            <a:pPr eaLnBrk="1" fontAlgn="base" hangingPunct="1">
              <a:spcBef>
                <a:spcPct val="0"/>
              </a:spcBef>
              <a:spcAft>
                <a:spcPct val="0"/>
              </a:spcAft>
              <a:buClrTx/>
              <a:buSzTx/>
              <a:buFontTx/>
              <a:buNone/>
            </a:pPr>
            <a:r>
              <a:rPr lang="de-DE" altLang="de-DE" sz="2400" dirty="0">
                <a:solidFill>
                  <a:srgbClr val="002060"/>
                </a:solidFill>
                <a:latin typeface="+mn-lt"/>
                <a:cs typeface="Times New Roman" panose="02020603050405020304" pitchFamily="18" charset="0"/>
              </a:rPr>
              <a:t>Bitte vergebt für eure Vereine die Rolle „Vereins-SR-Wart“ in </a:t>
            </a:r>
            <a:r>
              <a:rPr lang="de-DE" altLang="de-DE" sz="2400" dirty="0" err="1">
                <a:solidFill>
                  <a:srgbClr val="002060"/>
                </a:solidFill>
                <a:latin typeface="+mn-lt"/>
                <a:cs typeface="Times New Roman" panose="02020603050405020304" pitchFamily="18" charset="0"/>
              </a:rPr>
              <a:t>PhoenixII</a:t>
            </a:r>
            <a:r>
              <a:rPr lang="de-DE" altLang="de-DE" sz="2400" dirty="0">
                <a:solidFill>
                  <a:srgbClr val="002060"/>
                </a:solidFill>
                <a:latin typeface="+mn-lt"/>
                <a:cs typeface="Times New Roman" panose="02020603050405020304" pitchFamily="18" charset="0"/>
              </a:rPr>
              <a:t>.</a:t>
            </a:r>
          </a:p>
          <a:p>
            <a:pPr eaLnBrk="1" fontAlgn="base" hangingPunct="1">
              <a:spcBef>
                <a:spcPct val="0"/>
              </a:spcBef>
              <a:spcAft>
                <a:spcPct val="0"/>
              </a:spcAft>
              <a:buClrTx/>
              <a:buSzTx/>
              <a:buFontTx/>
              <a:buNone/>
            </a:pPr>
            <a:endParaRPr lang="de-DE" altLang="de-DE" sz="2400" dirty="0">
              <a:solidFill>
                <a:srgbClr val="002060"/>
              </a:solidFill>
              <a:latin typeface="+mn-lt"/>
              <a:cs typeface="Times New Roman" panose="02020603050405020304" pitchFamily="18" charset="0"/>
            </a:endParaRPr>
          </a:p>
          <a:p>
            <a:pPr eaLnBrk="1" fontAlgn="base" hangingPunct="1">
              <a:spcBef>
                <a:spcPct val="0"/>
              </a:spcBef>
              <a:spcAft>
                <a:spcPct val="0"/>
              </a:spcAft>
              <a:buClrTx/>
              <a:buSzTx/>
              <a:buFontTx/>
              <a:buNone/>
            </a:pPr>
            <a:r>
              <a:rPr lang="de-DE" altLang="de-DE" sz="2400" dirty="0">
                <a:solidFill>
                  <a:srgbClr val="002060"/>
                </a:solidFill>
                <a:latin typeface="+mn-lt"/>
                <a:cs typeface="Times New Roman" panose="02020603050405020304" pitchFamily="18" charset="0"/>
              </a:rPr>
              <a:t>Hier könnt ihr folgendes einsehen:</a:t>
            </a:r>
          </a:p>
          <a:p>
            <a:pPr marL="342900" indent="-342900" eaLnBrk="1" fontAlgn="base" hangingPunct="1">
              <a:spcBef>
                <a:spcPct val="0"/>
              </a:spcBef>
              <a:spcAft>
                <a:spcPct val="0"/>
              </a:spcAft>
              <a:buClrTx/>
              <a:buSzTx/>
              <a:buFont typeface="Arial" panose="020B0604020202020204" pitchFamily="34" charset="0"/>
              <a:buChar char="•"/>
            </a:pPr>
            <a:r>
              <a:rPr lang="de-DE" altLang="de-DE" sz="2400" dirty="0">
                <a:solidFill>
                  <a:srgbClr val="002060"/>
                </a:solidFill>
                <a:latin typeface="+mn-lt"/>
                <a:cs typeface="Times New Roman" panose="02020603050405020304" pitchFamily="18" charset="0"/>
              </a:rPr>
              <a:t>Bisher eingeteilte Spiele je SR</a:t>
            </a:r>
          </a:p>
          <a:p>
            <a:pPr marL="342900" indent="-342900" eaLnBrk="1" fontAlgn="base" hangingPunct="1">
              <a:spcBef>
                <a:spcPct val="0"/>
              </a:spcBef>
              <a:spcAft>
                <a:spcPct val="0"/>
              </a:spcAft>
              <a:buClrTx/>
              <a:buSzTx/>
              <a:buFont typeface="Arial" panose="020B0604020202020204" pitchFamily="34" charset="0"/>
              <a:buChar char="•"/>
            </a:pPr>
            <a:r>
              <a:rPr lang="de-DE" altLang="de-DE" sz="2400" dirty="0">
                <a:solidFill>
                  <a:srgbClr val="002060"/>
                </a:solidFill>
                <a:latin typeface="+mn-lt"/>
                <a:cs typeface="Times New Roman" panose="02020603050405020304" pitchFamily="18" charset="0"/>
              </a:rPr>
              <a:t>Geleitete Spiele je SR</a:t>
            </a:r>
          </a:p>
          <a:p>
            <a:pPr marL="342900" indent="-342900" eaLnBrk="1" fontAlgn="base" hangingPunct="1">
              <a:spcBef>
                <a:spcPct val="0"/>
              </a:spcBef>
              <a:spcAft>
                <a:spcPct val="0"/>
              </a:spcAft>
              <a:buClrTx/>
              <a:buSzTx/>
              <a:buFont typeface="Arial" panose="020B0604020202020204" pitchFamily="34" charset="0"/>
              <a:buChar char="•"/>
            </a:pPr>
            <a:r>
              <a:rPr lang="de-DE" altLang="de-DE" sz="2400" dirty="0">
                <a:solidFill>
                  <a:srgbClr val="002060"/>
                </a:solidFill>
                <a:latin typeface="+mn-lt"/>
                <a:cs typeface="Times New Roman" panose="02020603050405020304" pitchFamily="18" charset="0"/>
              </a:rPr>
              <a:t>Rückgaben je SR</a:t>
            </a:r>
          </a:p>
          <a:p>
            <a:pPr marL="342900" indent="-342900" eaLnBrk="1" fontAlgn="base" hangingPunct="1">
              <a:spcBef>
                <a:spcPct val="0"/>
              </a:spcBef>
              <a:spcAft>
                <a:spcPct val="0"/>
              </a:spcAft>
              <a:buClrTx/>
              <a:buSzTx/>
              <a:buFont typeface="Arial" panose="020B0604020202020204" pitchFamily="34" charset="0"/>
              <a:buChar char="•"/>
            </a:pPr>
            <a:r>
              <a:rPr lang="de-DE" altLang="de-DE" sz="2400" dirty="0">
                <a:solidFill>
                  <a:srgbClr val="002060"/>
                </a:solidFill>
                <a:latin typeface="+mn-lt"/>
                <a:cs typeface="Times New Roman" panose="02020603050405020304" pitchFamily="18" charset="0"/>
              </a:rPr>
              <a:t>Freitermine je SR</a:t>
            </a:r>
          </a:p>
          <a:p>
            <a:pPr marL="342900" indent="-342900" eaLnBrk="1" fontAlgn="base" hangingPunct="1">
              <a:spcBef>
                <a:spcPct val="0"/>
              </a:spcBef>
              <a:spcAft>
                <a:spcPct val="0"/>
              </a:spcAft>
              <a:buClrTx/>
              <a:buSzTx/>
              <a:buFont typeface="Arial" panose="020B0604020202020204" pitchFamily="34" charset="0"/>
              <a:buChar char="•"/>
            </a:pPr>
            <a:endParaRPr lang="de-DE" altLang="de-DE" sz="2400" dirty="0">
              <a:solidFill>
                <a:srgbClr val="002060"/>
              </a:solidFill>
              <a:latin typeface="+mn-lt"/>
              <a:cs typeface="Times New Roman" panose="02020603050405020304" pitchFamily="18" charset="0"/>
            </a:endParaRPr>
          </a:p>
          <a:p>
            <a:pPr eaLnBrk="1" fontAlgn="base" hangingPunct="1">
              <a:spcBef>
                <a:spcPct val="0"/>
              </a:spcBef>
              <a:spcAft>
                <a:spcPct val="0"/>
              </a:spcAft>
              <a:buClrTx/>
              <a:buSzTx/>
              <a:buNone/>
            </a:pPr>
            <a:r>
              <a:rPr lang="de-DE" altLang="de-DE" sz="2400" dirty="0">
                <a:solidFill>
                  <a:srgbClr val="002060"/>
                </a:solidFill>
                <a:latin typeface="+mn-lt"/>
                <a:cs typeface="Times New Roman" panose="02020603050405020304" pitchFamily="18" charset="0"/>
              </a:rPr>
              <a:t>Geht bitte in eine engere Kommunikation mit euren SR.</a:t>
            </a:r>
          </a:p>
          <a:p>
            <a:pPr eaLnBrk="1" fontAlgn="base" hangingPunct="1">
              <a:spcBef>
                <a:spcPct val="0"/>
              </a:spcBef>
              <a:spcAft>
                <a:spcPct val="0"/>
              </a:spcAft>
              <a:buClrTx/>
              <a:buSzTx/>
              <a:buFontTx/>
              <a:buNone/>
            </a:pPr>
            <a:endParaRPr lang="de-DE" altLang="de-DE" sz="2400" dirty="0">
              <a:solidFill>
                <a:srgbClr val="002060"/>
              </a:solidFill>
              <a:latin typeface="+mn-lt"/>
              <a:cs typeface="Times New Roman" panose="02020603050405020304" pitchFamily="18" charset="0"/>
            </a:endParaRPr>
          </a:p>
          <a:p>
            <a:pPr eaLnBrk="1" fontAlgn="base" hangingPunct="1">
              <a:spcBef>
                <a:spcPct val="0"/>
              </a:spcBef>
              <a:spcAft>
                <a:spcPct val="0"/>
              </a:spcAft>
              <a:buClrTx/>
              <a:buSzTx/>
              <a:buFontTx/>
              <a:buNone/>
            </a:pPr>
            <a:endParaRPr lang="de-DE" altLang="de-DE" sz="1000" b="1" dirty="0">
              <a:solidFill>
                <a:srgbClr val="002060"/>
              </a:solidFill>
              <a:latin typeface="+mn-lt"/>
              <a:cs typeface="Times New Roman" panose="02020603050405020304" pitchFamily="18" charset="0"/>
            </a:endParaRPr>
          </a:p>
        </p:txBody>
      </p:sp>
    </p:spTree>
    <p:extLst>
      <p:ext uri="{BB962C8B-B14F-4D97-AF65-F5344CB8AC3E}">
        <p14:creationId xmlns:p14="http://schemas.microsoft.com/office/powerpoint/2010/main" val="414751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385482" y="219183"/>
            <a:ext cx="8333860" cy="950264"/>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312783"/>
              </a:solidFill>
            </a:endParaRPr>
          </a:p>
        </p:txBody>
      </p:sp>
      <p:sp>
        <p:nvSpPr>
          <p:cNvPr id="2" name="Titel 1"/>
          <p:cNvSpPr>
            <a:spLocks noGrp="1"/>
          </p:cNvSpPr>
          <p:nvPr>
            <p:ph type="title"/>
          </p:nvPr>
        </p:nvSpPr>
        <p:spPr>
          <a:xfrm>
            <a:off x="385481" y="170322"/>
            <a:ext cx="8328569" cy="1091427"/>
          </a:xfrm>
        </p:spPr>
        <p:txBody>
          <a:bodyPr>
            <a:noAutofit/>
          </a:bodyPr>
          <a:lstStyle/>
          <a:p>
            <a:r>
              <a:rPr lang="de-DE" sz="2300" b="1" dirty="0">
                <a:solidFill>
                  <a:schemeClr val="bg1"/>
                </a:solidFill>
                <a:latin typeface="Verdana" panose="020B0604030504040204" pitchFamily="34" charset="0"/>
                <a:ea typeface="Verdana" panose="020B0604030504040204" pitchFamily="34" charset="0"/>
              </a:rPr>
              <a:t>Funktionsadressen in </a:t>
            </a:r>
            <a:r>
              <a:rPr lang="de-DE" sz="2300" b="1" dirty="0" err="1">
                <a:solidFill>
                  <a:schemeClr val="bg1"/>
                </a:solidFill>
                <a:latin typeface="Verdana" panose="020B0604030504040204" pitchFamily="34" charset="0"/>
                <a:ea typeface="Verdana" panose="020B0604030504040204" pitchFamily="34" charset="0"/>
              </a:rPr>
              <a:t>PhoenixII</a:t>
            </a:r>
            <a:endParaRPr lang="de-DE" sz="2300" b="1" dirty="0">
              <a:solidFill>
                <a:schemeClr val="bg1"/>
              </a:solidFill>
              <a:latin typeface="Verdana" panose="020B0604030504040204" pitchFamily="34" charset="0"/>
              <a:ea typeface="Verdana" panose="020B0604030504040204" pitchFamily="34" charset="0"/>
            </a:endParaRPr>
          </a:p>
        </p:txBody>
      </p:sp>
      <p:sp>
        <p:nvSpPr>
          <p:cNvPr id="7" name="Text Box 6">
            <a:extLst>
              <a:ext uri="{FF2B5EF4-FFF2-40B4-BE49-F238E27FC236}">
                <a16:creationId xmlns:a16="http://schemas.microsoft.com/office/drawing/2014/main" id="{A436AF71-C7CB-1B2D-708C-1BB29DEC0637}"/>
              </a:ext>
            </a:extLst>
          </p:cNvPr>
          <p:cNvSpPr txBox="1">
            <a:spLocks noChangeArrowheads="1"/>
          </p:cNvSpPr>
          <p:nvPr/>
        </p:nvSpPr>
        <p:spPr bwMode="auto">
          <a:xfrm>
            <a:off x="381219" y="1528957"/>
            <a:ext cx="8338124" cy="429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73050" indent="-273050" defTabSz="27305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1pPr>
            <a:lvl2pPr marL="742950" indent="-285750" defTabSz="273050" eaLnBrk="0" hangingPunct="0">
              <a:spcBef>
                <a:spcPct val="20000"/>
              </a:spcBef>
              <a:buClr>
                <a:schemeClr val="tx1"/>
              </a:buClr>
              <a:buSzPct val="75000"/>
              <a:buChar char="–"/>
              <a:defRPr>
                <a:solidFill>
                  <a:schemeClr val="tx1"/>
                </a:solidFill>
                <a:latin typeface="Arial" panose="020B0604020202020204" pitchFamily="34" charset="0"/>
              </a:defRPr>
            </a:lvl2pPr>
            <a:lvl3pPr marL="1143000" indent="-228600" defTabSz="273050" eaLnBrk="0" hangingPunct="0">
              <a:spcBef>
                <a:spcPct val="20000"/>
              </a:spcBef>
              <a:buClr>
                <a:schemeClr val="tx1"/>
              </a:buClr>
              <a:buSzPct val="75000"/>
              <a:buFont typeface="Wingdings" panose="05000000000000000000" pitchFamily="2" charset="2"/>
              <a:buChar char="l"/>
              <a:defRPr>
                <a:solidFill>
                  <a:schemeClr val="tx1"/>
                </a:solidFill>
                <a:latin typeface="Arial" panose="020B0604020202020204" pitchFamily="34" charset="0"/>
              </a:defRPr>
            </a:lvl3pPr>
            <a:lvl4pPr marL="1600200" indent="-228600" defTabSz="273050" eaLnBrk="0" hangingPunct="0">
              <a:spcBef>
                <a:spcPct val="20000"/>
              </a:spcBef>
              <a:buClr>
                <a:schemeClr val="tx1"/>
              </a:buClr>
              <a:buSzPct val="80000"/>
              <a:buChar char="–"/>
              <a:defRPr>
                <a:solidFill>
                  <a:schemeClr val="tx1"/>
                </a:solidFill>
                <a:latin typeface="Arial" panose="020B0604020202020204" pitchFamily="34" charset="0"/>
              </a:defRPr>
            </a:lvl4pPr>
            <a:lvl5pPr marL="2057400" indent="-228600" defTabSz="273050" eaLnBrk="0" hangingPunct="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defTabSz="2730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defTabSz="2730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defTabSz="2730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defTabSz="2730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fontAlgn="base" hangingPunct="1">
              <a:lnSpc>
                <a:spcPct val="150000"/>
              </a:lnSpc>
              <a:spcBef>
                <a:spcPct val="0"/>
              </a:spcBef>
              <a:spcAft>
                <a:spcPct val="0"/>
              </a:spcAft>
              <a:buClrTx/>
              <a:buSzTx/>
              <a:buFontTx/>
              <a:buChar char="•"/>
            </a:pPr>
            <a:r>
              <a:rPr lang="de-DE" altLang="de-DE" sz="2200" u="sng" dirty="0">
                <a:solidFill>
                  <a:srgbClr val="002060"/>
                </a:solidFill>
                <a:latin typeface="+mn-lt"/>
                <a:cs typeface="Arial" panose="020B0604020202020204" pitchFamily="34" charset="0"/>
              </a:rPr>
              <a:t>Jahresvereinsmeldung</a:t>
            </a:r>
          </a:p>
          <a:p>
            <a:pPr eaLnBrk="1" fontAlgn="base" hangingPunct="1">
              <a:lnSpc>
                <a:spcPct val="150000"/>
              </a:lnSpc>
              <a:spcBef>
                <a:spcPct val="0"/>
              </a:spcBef>
              <a:spcAft>
                <a:spcPct val="0"/>
              </a:spcAft>
              <a:buClrTx/>
              <a:buSzTx/>
              <a:buFontTx/>
              <a:buChar char="•"/>
            </a:pPr>
            <a:endParaRPr lang="de-DE" altLang="de-DE" sz="2200" u="sng" dirty="0">
              <a:solidFill>
                <a:srgbClr val="002060"/>
              </a:solidFill>
              <a:latin typeface="+mn-lt"/>
              <a:cs typeface="Arial" panose="020B0604020202020204" pitchFamily="34" charset="0"/>
            </a:endParaRPr>
          </a:p>
          <a:p>
            <a:pPr lvl="1" eaLnBrk="1" fontAlgn="base" hangingPunct="1">
              <a:lnSpc>
                <a:spcPct val="150000"/>
              </a:lnSpc>
              <a:spcBef>
                <a:spcPct val="0"/>
              </a:spcBef>
              <a:spcAft>
                <a:spcPct val="0"/>
              </a:spcAft>
              <a:buClrTx/>
              <a:buSzTx/>
              <a:buFontTx/>
              <a:buChar char="•"/>
            </a:pPr>
            <a:r>
              <a:rPr lang="de-DE" altLang="de-DE" sz="2000" dirty="0">
                <a:solidFill>
                  <a:srgbClr val="002060"/>
                </a:solidFill>
                <a:latin typeface="+mn-lt"/>
                <a:cs typeface="Arial" panose="020B0604020202020204" pitchFamily="34" charset="0"/>
              </a:rPr>
              <a:t>Ab diesem Jahr ist die Angabe eines Jugendleiters Pflicht</a:t>
            </a:r>
          </a:p>
          <a:p>
            <a:pPr lvl="1" eaLnBrk="1" fontAlgn="base" hangingPunct="1">
              <a:lnSpc>
                <a:spcPct val="150000"/>
              </a:lnSpc>
              <a:spcBef>
                <a:spcPct val="0"/>
              </a:spcBef>
              <a:spcAft>
                <a:spcPct val="0"/>
              </a:spcAft>
              <a:buClrTx/>
              <a:buSzTx/>
              <a:buFontTx/>
              <a:buChar char="•"/>
            </a:pPr>
            <a:r>
              <a:rPr lang="de-DE" altLang="de-DE" sz="2000" dirty="0">
                <a:solidFill>
                  <a:srgbClr val="002060"/>
                </a:solidFill>
                <a:latin typeface="+mn-lt"/>
                <a:cs typeface="Arial" panose="020B0604020202020204" pitchFamily="34" charset="0"/>
              </a:rPr>
              <a:t>Bitte pflegt Funktions-Mail-Adressen – keine privaten Mailadressen</a:t>
            </a:r>
          </a:p>
          <a:p>
            <a:pPr lvl="1" eaLnBrk="1" fontAlgn="base" hangingPunct="1">
              <a:lnSpc>
                <a:spcPct val="150000"/>
              </a:lnSpc>
              <a:spcBef>
                <a:spcPct val="0"/>
              </a:spcBef>
              <a:spcAft>
                <a:spcPct val="0"/>
              </a:spcAft>
              <a:buClrTx/>
              <a:buSzTx/>
              <a:buFontTx/>
              <a:buChar char="•"/>
            </a:pPr>
            <a:r>
              <a:rPr lang="de-DE" altLang="de-DE" sz="2000" dirty="0">
                <a:solidFill>
                  <a:srgbClr val="002060"/>
                </a:solidFill>
                <a:latin typeface="+mn-lt"/>
                <a:cs typeface="Arial" panose="020B0604020202020204" pitchFamily="34" charset="0"/>
              </a:rPr>
              <a:t>Bitte gebt beim Abteilungsleiter und beim Jugendleiter zumindest die Mailadressen als öffentlich frei</a:t>
            </a:r>
          </a:p>
          <a:p>
            <a:pPr lvl="1" eaLnBrk="1" fontAlgn="base" hangingPunct="1">
              <a:lnSpc>
                <a:spcPct val="150000"/>
              </a:lnSpc>
              <a:spcBef>
                <a:spcPct val="0"/>
              </a:spcBef>
              <a:spcAft>
                <a:spcPct val="0"/>
              </a:spcAft>
              <a:buClrTx/>
              <a:buSzTx/>
              <a:buFontTx/>
              <a:buChar char="•"/>
            </a:pPr>
            <a:r>
              <a:rPr lang="de-DE" altLang="de-DE" sz="2000" dirty="0">
                <a:solidFill>
                  <a:srgbClr val="002060"/>
                </a:solidFill>
                <a:latin typeface="+mn-lt"/>
                <a:cs typeface="Arial" panose="020B0604020202020204" pitchFamily="34" charset="0"/>
              </a:rPr>
              <a:t>Jugendleiter und Abteilungsleiter erscheinen auf der BHV-Homepage</a:t>
            </a:r>
          </a:p>
          <a:p>
            <a:pPr lvl="2" eaLnBrk="1" fontAlgn="base" hangingPunct="1">
              <a:lnSpc>
                <a:spcPct val="150000"/>
              </a:lnSpc>
              <a:spcBef>
                <a:spcPct val="0"/>
              </a:spcBef>
              <a:spcAft>
                <a:spcPct val="0"/>
              </a:spcAft>
              <a:buClrTx/>
              <a:buSzTx/>
              <a:buFontTx/>
              <a:buChar char="•"/>
            </a:pPr>
            <a:r>
              <a:rPr lang="de-DE" altLang="de-DE" sz="2000" dirty="0">
                <a:solidFill>
                  <a:srgbClr val="002060"/>
                </a:solidFill>
                <a:latin typeface="+mn-lt"/>
                <a:cs typeface="Arial" panose="020B0604020202020204" pitchFamily="34" charset="0"/>
                <a:hlinkClick r:id="rId2"/>
              </a:rPr>
              <a:t>https://www.badischer-hv.de/verband/allgemeine-infos/vereine</a:t>
            </a:r>
            <a:endParaRPr lang="de-DE" altLang="de-DE" sz="2000" dirty="0">
              <a:solidFill>
                <a:srgbClr val="002060"/>
              </a:solidFill>
              <a:latin typeface="+mn-lt"/>
              <a:cs typeface="Arial" panose="020B0604020202020204" pitchFamily="34" charset="0"/>
            </a:endParaRPr>
          </a:p>
          <a:p>
            <a:pPr lvl="1" eaLnBrk="1" fontAlgn="base" hangingPunct="1">
              <a:lnSpc>
                <a:spcPct val="150000"/>
              </a:lnSpc>
              <a:spcBef>
                <a:spcPct val="0"/>
              </a:spcBef>
              <a:spcAft>
                <a:spcPct val="0"/>
              </a:spcAft>
              <a:buClrTx/>
              <a:buSzTx/>
              <a:buFontTx/>
              <a:buChar char="•"/>
            </a:pPr>
            <a:r>
              <a:rPr lang="de-DE" altLang="de-DE" sz="2000" dirty="0">
                <a:solidFill>
                  <a:srgbClr val="002060"/>
                </a:solidFill>
                <a:latin typeface="+mn-lt"/>
                <a:cs typeface="Arial" panose="020B0604020202020204" pitchFamily="34" charset="0"/>
              </a:rPr>
              <a:t>Über diesen Link könnt ihr euch gegenseitig erreichen!!!</a:t>
            </a:r>
          </a:p>
        </p:txBody>
      </p:sp>
    </p:spTree>
    <p:extLst>
      <p:ext uri="{BB962C8B-B14F-4D97-AF65-F5344CB8AC3E}">
        <p14:creationId xmlns:p14="http://schemas.microsoft.com/office/powerpoint/2010/main" val="1272608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randombar(horizontal)">
                                      <p:cBhvr>
                                        <p:cTn id="7" dur="500"/>
                                        <p:tgtEl>
                                          <p:spTgt spid="7">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randombar(horizontal)">
                                      <p:cBhvr>
                                        <p:cTn id="10" dur="500"/>
                                        <p:tgtEl>
                                          <p:spTgt spid="7">
                                            <p:txEl>
                                              <p:pRg st="2" end="2"/>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Effect transition="in" filter="randombar(horizontal)">
                                      <p:cBhvr>
                                        <p:cTn id="13" dur="500"/>
                                        <p:tgtEl>
                                          <p:spTgt spid="7">
                                            <p:txEl>
                                              <p:pRg st="3" end="3"/>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7">
                                            <p:txEl>
                                              <p:pRg st="4" end="4"/>
                                            </p:txEl>
                                          </p:spTgt>
                                        </p:tgtEl>
                                        <p:attrNameLst>
                                          <p:attrName>style.visibility</p:attrName>
                                        </p:attrNameLst>
                                      </p:cBhvr>
                                      <p:to>
                                        <p:strVal val="visible"/>
                                      </p:to>
                                    </p:set>
                                    <p:animEffect transition="in" filter="randombar(horizontal)">
                                      <p:cBhvr>
                                        <p:cTn id="16" dur="500"/>
                                        <p:tgtEl>
                                          <p:spTgt spid="7">
                                            <p:txEl>
                                              <p:pRg st="4" end="4"/>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animEffect transition="in" filter="randombar(horizontal)">
                                      <p:cBhvr>
                                        <p:cTn id="19" dur="500"/>
                                        <p:tgtEl>
                                          <p:spTgt spid="7">
                                            <p:txEl>
                                              <p:pRg st="5" end="5"/>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7">
                                            <p:txEl>
                                              <p:pRg st="6" end="6"/>
                                            </p:txEl>
                                          </p:spTgt>
                                        </p:tgtEl>
                                        <p:attrNameLst>
                                          <p:attrName>style.visibility</p:attrName>
                                        </p:attrNameLst>
                                      </p:cBhvr>
                                      <p:to>
                                        <p:strVal val="visible"/>
                                      </p:to>
                                    </p:set>
                                    <p:animEffect transition="in" filter="randombar(horizontal)">
                                      <p:cBhvr>
                                        <p:cTn id="22" dur="500"/>
                                        <p:tgtEl>
                                          <p:spTgt spid="7">
                                            <p:txEl>
                                              <p:pRg st="6" end="6"/>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7">
                                            <p:txEl>
                                              <p:pRg st="7" end="7"/>
                                            </p:txEl>
                                          </p:spTgt>
                                        </p:tgtEl>
                                        <p:attrNameLst>
                                          <p:attrName>style.visibility</p:attrName>
                                        </p:attrNameLst>
                                      </p:cBhvr>
                                      <p:to>
                                        <p:strVal val="visible"/>
                                      </p:to>
                                    </p:set>
                                    <p:animEffect transition="in" filter="randombar(horizontal)">
                                      <p:cBhvr>
                                        <p:cTn id="25"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385482" y="219183"/>
            <a:ext cx="8333860" cy="950264"/>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312783"/>
              </a:solidFill>
            </a:endParaRPr>
          </a:p>
        </p:txBody>
      </p:sp>
      <p:sp>
        <p:nvSpPr>
          <p:cNvPr id="2" name="Titel 1"/>
          <p:cNvSpPr>
            <a:spLocks noGrp="1"/>
          </p:cNvSpPr>
          <p:nvPr>
            <p:ph type="title"/>
          </p:nvPr>
        </p:nvSpPr>
        <p:spPr>
          <a:xfrm>
            <a:off x="385481" y="170322"/>
            <a:ext cx="8328569" cy="1091427"/>
          </a:xfrm>
        </p:spPr>
        <p:txBody>
          <a:bodyPr>
            <a:noAutofit/>
          </a:bodyPr>
          <a:lstStyle/>
          <a:p>
            <a:r>
              <a:rPr lang="de-DE" sz="2300" b="1" dirty="0">
                <a:solidFill>
                  <a:schemeClr val="bg1"/>
                </a:solidFill>
                <a:latin typeface="Verdana" panose="020B0604030504040204" pitchFamily="34" charset="0"/>
                <a:ea typeface="Verdana" panose="020B0604030504040204" pitchFamily="34" charset="0"/>
              </a:rPr>
              <a:t>Staffeleinteilung</a:t>
            </a:r>
          </a:p>
        </p:txBody>
      </p:sp>
      <p:sp>
        <p:nvSpPr>
          <p:cNvPr id="7" name="Text Box 6">
            <a:extLst>
              <a:ext uri="{FF2B5EF4-FFF2-40B4-BE49-F238E27FC236}">
                <a16:creationId xmlns:a16="http://schemas.microsoft.com/office/drawing/2014/main" id="{A436AF71-C7CB-1B2D-708C-1BB29DEC0637}"/>
              </a:ext>
            </a:extLst>
          </p:cNvPr>
          <p:cNvSpPr txBox="1">
            <a:spLocks noChangeArrowheads="1"/>
          </p:cNvSpPr>
          <p:nvPr/>
        </p:nvSpPr>
        <p:spPr bwMode="auto">
          <a:xfrm>
            <a:off x="381219" y="1528957"/>
            <a:ext cx="8338124" cy="2814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73050" indent="-273050" defTabSz="27305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1pPr>
            <a:lvl2pPr marL="742950" indent="-285750" defTabSz="273050" eaLnBrk="0" hangingPunct="0">
              <a:spcBef>
                <a:spcPct val="20000"/>
              </a:spcBef>
              <a:buClr>
                <a:schemeClr val="tx1"/>
              </a:buClr>
              <a:buSzPct val="75000"/>
              <a:buChar char="–"/>
              <a:defRPr>
                <a:solidFill>
                  <a:schemeClr val="tx1"/>
                </a:solidFill>
                <a:latin typeface="Arial" panose="020B0604020202020204" pitchFamily="34" charset="0"/>
              </a:defRPr>
            </a:lvl2pPr>
            <a:lvl3pPr marL="1143000" indent="-228600" defTabSz="273050" eaLnBrk="0" hangingPunct="0">
              <a:spcBef>
                <a:spcPct val="20000"/>
              </a:spcBef>
              <a:buClr>
                <a:schemeClr val="tx1"/>
              </a:buClr>
              <a:buSzPct val="75000"/>
              <a:buFont typeface="Wingdings" panose="05000000000000000000" pitchFamily="2" charset="2"/>
              <a:buChar char="l"/>
              <a:defRPr>
                <a:solidFill>
                  <a:schemeClr val="tx1"/>
                </a:solidFill>
                <a:latin typeface="Arial" panose="020B0604020202020204" pitchFamily="34" charset="0"/>
              </a:defRPr>
            </a:lvl3pPr>
            <a:lvl4pPr marL="1600200" indent="-228600" defTabSz="273050" eaLnBrk="0" hangingPunct="0">
              <a:spcBef>
                <a:spcPct val="20000"/>
              </a:spcBef>
              <a:buClr>
                <a:schemeClr val="tx1"/>
              </a:buClr>
              <a:buSzPct val="80000"/>
              <a:buChar char="–"/>
              <a:defRPr>
                <a:solidFill>
                  <a:schemeClr val="tx1"/>
                </a:solidFill>
                <a:latin typeface="Arial" panose="020B0604020202020204" pitchFamily="34" charset="0"/>
              </a:defRPr>
            </a:lvl4pPr>
            <a:lvl5pPr marL="2057400" indent="-228600" defTabSz="273050" eaLnBrk="0" hangingPunct="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defTabSz="2730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defTabSz="2730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defTabSz="2730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defTabSz="2730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lvl="1" eaLnBrk="1" fontAlgn="base" hangingPunct="1">
              <a:lnSpc>
                <a:spcPct val="150000"/>
              </a:lnSpc>
              <a:spcBef>
                <a:spcPct val="0"/>
              </a:spcBef>
              <a:spcAft>
                <a:spcPct val="0"/>
              </a:spcAft>
              <a:buClrTx/>
              <a:buSzTx/>
              <a:buFontTx/>
              <a:buChar char="•"/>
            </a:pPr>
            <a:r>
              <a:rPr lang="de-DE" altLang="de-DE" sz="2000" dirty="0">
                <a:solidFill>
                  <a:srgbClr val="002060"/>
                </a:solidFill>
                <a:latin typeface="+mn-lt"/>
                <a:cs typeface="Arial" panose="020B0604020202020204" pitchFamily="34" charset="0"/>
              </a:rPr>
              <a:t>mJA-BzL1	6 Mannschaften		1,5 Runden</a:t>
            </a:r>
          </a:p>
          <a:p>
            <a:pPr lvl="1" eaLnBrk="1" fontAlgn="base" hangingPunct="1">
              <a:lnSpc>
                <a:spcPct val="150000"/>
              </a:lnSpc>
              <a:spcBef>
                <a:spcPct val="0"/>
              </a:spcBef>
              <a:spcAft>
                <a:spcPct val="0"/>
              </a:spcAft>
              <a:buClrTx/>
              <a:buSzTx/>
              <a:buFontTx/>
              <a:buChar char="•"/>
            </a:pPr>
            <a:r>
              <a:rPr lang="de-DE" altLang="de-DE" sz="2000" dirty="0">
                <a:solidFill>
                  <a:srgbClr val="002060"/>
                </a:solidFill>
                <a:latin typeface="+mn-lt"/>
                <a:cs typeface="Arial" panose="020B0604020202020204" pitchFamily="34" charset="0"/>
              </a:rPr>
              <a:t>mJC-BzL2	11 Mannschaften		5+6 – 1,5 Runden</a:t>
            </a:r>
          </a:p>
          <a:p>
            <a:pPr lvl="1" eaLnBrk="1" fontAlgn="base" hangingPunct="1">
              <a:lnSpc>
                <a:spcPct val="150000"/>
              </a:lnSpc>
              <a:spcBef>
                <a:spcPct val="0"/>
              </a:spcBef>
              <a:spcAft>
                <a:spcPct val="0"/>
              </a:spcAft>
              <a:buClrTx/>
              <a:buSzTx/>
              <a:buFontTx/>
              <a:buChar char="•"/>
            </a:pPr>
            <a:r>
              <a:rPr lang="de-DE" altLang="de-DE" sz="2000" dirty="0">
                <a:solidFill>
                  <a:srgbClr val="002060"/>
                </a:solidFill>
                <a:latin typeface="+mn-lt"/>
                <a:cs typeface="Arial" panose="020B0604020202020204" pitchFamily="34" charset="0"/>
              </a:rPr>
              <a:t>wJC-BzL1	7 Mannschaften		1 Runde</a:t>
            </a:r>
          </a:p>
          <a:p>
            <a:pPr lvl="1" eaLnBrk="1" fontAlgn="base" hangingPunct="1">
              <a:lnSpc>
                <a:spcPct val="150000"/>
              </a:lnSpc>
              <a:spcBef>
                <a:spcPct val="0"/>
              </a:spcBef>
              <a:spcAft>
                <a:spcPct val="0"/>
              </a:spcAft>
              <a:buClrTx/>
              <a:buSzTx/>
              <a:buFontTx/>
              <a:buChar char="•"/>
            </a:pPr>
            <a:r>
              <a:rPr lang="de-DE" altLang="de-DE" sz="2000" dirty="0">
                <a:solidFill>
                  <a:srgbClr val="002060"/>
                </a:solidFill>
                <a:latin typeface="+mn-lt"/>
                <a:cs typeface="Arial" panose="020B0604020202020204" pitchFamily="34" charset="0"/>
              </a:rPr>
              <a:t>wJC-BzL2	6 Mannschaften		1,5 Runden</a:t>
            </a:r>
          </a:p>
          <a:p>
            <a:pPr lvl="1" eaLnBrk="1" fontAlgn="base" hangingPunct="1">
              <a:lnSpc>
                <a:spcPct val="150000"/>
              </a:lnSpc>
              <a:spcBef>
                <a:spcPct val="0"/>
              </a:spcBef>
              <a:spcAft>
                <a:spcPct val="0"/>
              </a:spcAft>
              <a:buClrTx/>
              <a:buSzTx/>
              <a:buFontTx/>
              <a:buChar char="•"/>
            </a:pPr>
            <a:r>
              <a:rPr lang="de-DE" altLang="de-DE" sz="2000" dirty="0">
                <a:solidFill>
                  <a:srgbClr val="002060"/>
                </a:solidFill>
                <a:latin typeface="+mn-lt"/>
                <a:cs typeface="Arial" panose="020B0604020202020204" pitchFamily="34" charset="0"/>
              </a:rPr>
              <a:t>wJE-BzL1	6 Mannschaften		1,5 Runden</a:t>
            </a:r>
          </a:p>
          <a:p>
            <a:pPr lvl="1" eaLnBrk="1" fontAlgn="base" hangingPunct="1">
              <a:lnSpc>
                <a:spcPct val="150000"/>
              </a:lnSpc>
              <a:spcBef>
                <a:spcPct val="0"/>
              </a:spcBef>
              <a:spcAft>
                <a:spcPct val="0"/>
              </a:spcAft>
              <a:buClrTx/>
              <a:buSzTx/>
              <a:buFontTx/>
              <a:buChar char="•"/>
            </a:pPr>
            <a:r>
              <a:rPr lang="de-DE" altLang="de-DE" sz="2000" dirty="0">
                <a:solidFill>
                  <a:srgbClr val="002060"/>
                </a:solidFill>
                <a:latin typeface="+mn-lt"/>
                <a:cs typeface="Arial" panose="020B0604020202020204" pitchFamily="34" charset="0"/>
              </a:rPr>
              <a:t>wJE-BzL2	13 Mannschaften 		6+7 – 6 mit 1,5 Runden; 7 mit 1 Runde</a:t>
            </a:r>
          </a:p>
        </p:txBody>
      </p:sp>
    </p:spTree>
    <p:extLst>
      <p:ext uri="{BB962C8B-B14F-4D97-AF65-F5344CB8AC3E}">
        <p14:creationId xmlns:p14="http://schemas.microsoft.com/office/powerpoint/2010/main" val="48617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randombar(horizontal)">
                                      <p:cBhvr>
                                        <p:cTn id="7" dur="500"/>
                                        <p:tgtEl>
                                          <p:spTgt spid="7">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randombar(horizontal)">
                                      <p:cBhvr>
                                        <p:cTn id="10" dur="500"/>
                                        <p:tgtEl>
                                          <p:spTgt spid="7">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Effect transition="in" filter="randombar(horizontal)">
                                      <p:cBhvr>
                                        <p:cTn id="13" dur="500"/>
                                        <p:tgtEl>
                                          <p:spTgt spid="7">
                                            <p:txEl>
                                              <p:pRg st="2" end="2"/>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animEffect transition="in" filter="randombar(horizontal)">
                                      <p:cBhvr>
                                        <p:cTn id="16" dur="500"/>
                                        <p:tgtEl>
                                          <p:spTgt spid="7">
                                            <p:txEl>
                                              <p:pRg st="3" end="3"/>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Effect transition="in" filter="randombar(horizontal)">
                                      <p:cBhvr>
                                        <p:cTn id="19" dur="500"/>
                                        <p:tgtEl>
                                          <p:spTgt spid="7">
                                            <p:txEl>
                                              <p:pRg st="4" end="4"/>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7">
                                            <p:txEl>
                                              <p:pRg st="5" end="5"/>
                                            </p:txEl>
                                          </p:spTgt>
                                        </p:tgtEl>
                                        <p:attrNameLst>
                                          <p:attrName>style.visibility</p:attrName>
                                        </p:attrNameLst>
                                      </p:cBhvr>
                                      <p:to>
                                        <p:strVal val="visible"/>
                                      </p:to>
                                    </p:set>
                                    <p:animEffect transition="in" filter="randombar(horizontal)">
                                      <p:cBhvr>
                                        <p:cTn id="2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385482" y="219183"/>
            <a:ext cx="8333860" cy="950264"/>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312783"/>
              </a:solidFill>
            </a:endParaRPr>
          </a:p>
        </p:txBody>
      </p:sp>
      <p:sp>
        <p:nvSpPr>
          <p:cNvPr id="2" name="Titel 1"/>
          <p:cNvSpPr>
            <a:spLocks noGrp="1"/>
          </p:cNvSpPr>
          <p:nvPr>
            <p:ph type="title"/>
          </p:nvPr>
        </p:nvSpPr>
        <p:spPr>
          <a:xfrm>
            <a:off x="385481" y="170322"/>
            <a:ext cx="8328569" cy="1091427"/>
          </a:xfrm>
        </p:spPr>
        <p:txBody>
          <a:bodyPr>
            <a:noAutofit/>
          </a:bodyPr>
          <a:lstStyle/>
          <a:p>
            <a:r>
              <a:rPr lang="de-DE" sz="2300" b="1" dirty="0">
                <a:solidFill>
                  <a:schemeClr val="bg1"/>
                </a:solidFill>
                <a:latin typeface="Verdana" panose="020B0604030504040204" pitchFamily="34" charset="0"/>
                <a:ea typeface="Verdana" panose="020B0604030504040204" pitchFamily="34" charset="0"/>
              </a:rPr>
              <a:t>Spielplanphasen</a:t>
            </a:r>
          </a:p>
        </p:txBody>
      </p:sp>
      <p:sp>
        <p:nvSpPr>
          <p:cNvPr id="8" name="Text Box 6">
            <a:extLst>
              <a:ext uri="{FF2B5EF4-FFF2-40B4-BE49-F238E27FC236}">
                <a16:creationId xmlns:a16="http://schemas.microsoft.com/office/drawing/2014/main" id="{31F50F48-AA7D-4124-46B6-E82A0CD0F34C}"/>
              </a:ext>
            </a:extLst>
          </p:cNvPr>
          <p:cNvSpPr txBox="1">
            <a:spLocks noChangeArrowheads="1"/>
          </p:cNvSpPr>
          <p:nvPr/>
        </p:nvSpPr>
        <p:spPr bwMode="auto">
          <a:xfrm>
            <a:off x="385481" y="1934122"/>
            <a:ext cx="8388350" cy="3737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085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1pPr>
            <a:lvl2pPr marL="742950" indent="-285750" defTabSz="450850" eaLnBrk="0" hangingPunct="0">
              <a:spcBef>
                <a:spcPct val="20000"/>
              </a:spcBef>
              <a:buClr>
                <a:schemeClr val="tx1"/>
              </a:buClr>
              <a:buSzPct val="75000"/>
              <a:buChar char="–"/>
              <a:defRPr>
                <a:solidFill>
                  <a:schemeClr val="tx1"/>
                </a:solidFill>
                <a:latin typeface="Arial" panose="020B0604020202020204" pitchFamily="34" charset="0"/>
              </a:defRPr>
            </a:lvl2pPr>
            <a:lvl3pPr marL="1143000" indent="-228600" defTabSz="450850" eaLnBrk="0" hangingPunct="0">
              <a:spcBef>
                <a:spcPct val="20000"/>
              </a:spcBef>
              <a:buClr>
                <a:schemeClr val="tx1"/>
              </a:buClr>
              <a:buSzPct val="75000"/>
              <a:buFont typeface="Wingdings" panose="05000000000000000000" pitchFamily="2" charset="2"/>
              <a:buChar char="l"/>
              <a:defRPr>
                <a:solidFill>
                  <a:schemeClr val="tx1"/>
                </a:solidFill>
                <a:latin typeface="Arial" panose="020B0604020202020204" pitchFamily="34" charset="0"/>
              </a:defRPr>
            </a:lvl3pPr>
            <a:lvl4pPr marL="1600200" indent="-228600" defTabSz="450850" eaLnBrk="0" hangingPunct="0">
              <a:spcBef>
                <a:spcPct val="20000"/>
              </a:spcBef>
              <a:buClr>
                <a:schemeClr val="tx1"/>
              </a:buClr>
              <a:buSzPct val="80000"/>
              <a:buChar char="–"/>
              <a:defRPr>
                <a:solidFill>
                  <a:schemeClr val="tx1"/>
                </a:solidFill>
                <a:latin typeface="Arial" panose="020B0604020202020204" pitchFamily="34" charset="0"/>
              </a:defRPr>
            </a:lvl4pPr>
            <a:lvl5pPr marL="2057400" indent="-228600" defTabSz="450850" eaLnBrk="0" hangingPunct="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Phase 1		ca. 01.07.	-	30.07.2023		Eingabe im System</a:t>
            </a: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Phase 2		31.07.		-	06.08.2023		nur noch Verlegungsanträge im System</a:t>
            </a: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Phase 3		07.08.		-	13.08.2023		Verlegungen via Mail über Staffelleiter</a:t>
            </a:r>
          </a:p>
          <a:p>
            <a:pPr defTabSz="273050" eaLnBrk="1" fontAlgn="base" hangingPunct="1">
              <a:lnSpc>
                <a:spcPct val="150000"/>
              </a:lnSpc>
              <a:spcBef>
                <a:spcPct val="0"/>
              </a:spcBef>
              <a:spcAft>
                <a:spcPct val="0"/>
              </a:spcAft>
              <a:buClrTx/>
              <a:buSzTx/>
              <a:buNone/>
            </a:pPr>
            <a:endParaRPr lang="de-DE" altLang="de-DE" dirty="0">
              <a:solidFill>
                <a:srgbClr val="002060"/>
              </a:solidFill>
              <a:latin typeface="+mn-lt"/>
              <a:cs typeface="Arial" panose="020B0604020202020204" pitchFamily="34" charset="0"/>
            </a:endParaRP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Nach der Überführung der Spielpläne werden Verlegungen kostenpflichtig!</a:t>
            </a:r>
          </a:p>
          <a:p>
            <a:pPr defTabSz="273050" eaLnBrk="1" fontAlgn="base" hangingPunct="1">
              <a:lnSpc>
                <a:spcPct val="150000"/>
              </a:lnSpc>
              <a:spcBef>
                <a:spcPct val="0"/>
              </a:spcBef>
              <a:spcAft>
                <a:spcPct val="0"/>
              </a:spcAft>
              <a:buClrTx/>
              <a:buSzTx/>
              <a:buNone/>
            </a:pPr>
            <a:endParaRPr lang="de-DE" altLang="de-DE" dirty="0">
              <a:solidFill>
                <a:srgbClr val="002060"/>
              </a:solidFill>
              <a:latin typeface="+mn-lt"/>
              <a:cs typeface="Arial" panose="020B0604020202020204" pitchFamily="34" charset="0"/>
            </a:endParaRP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Bitte kommt den Herren des TSV Phoenix </a:t>
            </a:r>
            <a:r>
              <a:rPr lang="de-DE" altLang="de-DE" dirty="0" err="1">
                <a:solidFill>
                  <a:srgbClr val="002060"/>
                </a:solidFill>
                <a:latin typeface="+mn-lt"/>
                <a:cs typeface="Arial" panose="020B0604020202020204" pitchFamily="34" charset="0"/>
              </a:rPr>
              <a:t>Steinsfurt</a:t>
            </a:r>
            <a:r>
              <a:rPr lang="de-DE" altLang="de-DE" dirty="0">
                <a:solidFill>
                  <a:srgbClr val="002060"/>
                </a:solidFill>
                <a:latin typeface="+mn-lt"/>
                <a:cs typeface="Arial" panose="020B0604020202020204" pitchFamily="34" charset="0"/>
              </a:rPr>
              <a:t> bei Heimrechtstausch-Anfragen soweit möglich entgegen – da habe ich Mist gebaut! Danke</a:t>
            </a:r>
          </a:p>
        </p:txBody>
      </p:sp>
    </p:spTree>
    <p:extLst>
      <p:ext uri="{BB962C8B-B14F-4D97-AF65-F5344CB8AC3E}">
        <p14:creationId xmlns:p14="http://schemas.microsoft.com/office/powerpoint/2010/main" val="2020665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385482" y="219183"/>
            <a:ext cx="8333860" cy="950264"/>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312783"/>
              </a:solidFill>
            </a:endParaRPr>
          </a:p>
        </p:txBody>
      </p:sp>
      <p:sp>
        <p:nvSpPr>
          <p:cNvPr id="2" name="Titel 1"/>
          <p:cNvSpPr>
            <a:spLocks noGrp="1"/>
          </p:cNvSpPr>
          <p:nvPr>
            <p:ph type="title"/>
          </p:nvPr>
        </p:nvSpPr>
        <p:spPr>
          <a:xfrm>
            <a:off x="385481" y="170322"/>
            <a:ext cx="8328569" cy="1091427"/>
          </a:xfrm>
        </p:spPr>
        <p:txBody>
          <a:bodyPr>
            <a:noAutofit/>
          </a:bodyPr>
          <a:lstStyle/>
          <a:p>
            <a:r>
              <a:rPr lang="de-DE" sz="2300" b="1" dirty="0">
                <a:solidFill>
                  <a:schemeClr val="bg1"/>
                </a:solidFill>
                <a:latin typeface="Verdana" panose="020B0604030504040204" pitchFamily="34" charset="0"/>
                <a:ea typeface="Verdana" panose="020B0604030504040204" pitchFamily="34" charset="0"/>
              </a:rPr>
              <a:t>Freundschaftsspiele in </a:t>
            </a:r>
            <a:r>
              <a:rPr lang="de-DE" sz="2300" b="1" dirty="0" err="1">
                <a:solidFill>
                  <a:schemeClr val="bg1"/>
                </a:solidFill>
                <a:latin typeface="Verdana" panose="020B0604030504040204" pitchFamily="34" charset="0"/>
                <a:ea typeface="Verdana" panose="020B0604030504040204" pitchFamily="34" charset="0"/>
              </a:rPr>
              <a:t>SbO</a:t>
            </a:r>
            <a:endParaRPr lang="de-DE" sz="2300" b="1" dirty="0">
              <a:solidFill>
                <a:schemeClr val="bg1"/>
              </a:solidFill>
              <a:latin typeface="Verdana" panose="020B0604030504040204" pitchFamily="34" charset="0"/>
              <a:ea typeface="Verdana" panose="020B0604030504040204" pitchFamily="34" charset="0"/>
            </a:endParaRPr>
          </a:p>
        </p:txBody>
      </p:sp>
      <p:sp>
        <p:nvSpPr>
          <p:cNvPr id="5" name="Text Box 6">
            <a:extLst>
              <a:ext uri="{FF2B5EF4-FFF2-40B4-BE49-F238E27FC236}">
                <a16:creationId xmlns:a16="http://schemas.microsoft.com/office/drawing/2014/main" id="{5BD02228-7145-038D-C614-507898EA3590}"/>
              </a:ext>
            </a:extLst>
          </p:cNvPr>
          <p:cNvSpPr txBox="1">
            <a:spLocks noChangeArrowheads="1"/>
          </p:cNvSpPr>
          <p:nvPr/>
        </p:nvSpPr>
        <p:spPr bwMode="auto">
          <a:xfrm>
            <a:off x="355590" y="1752403"/>
            <a:ext cx="8388350" cy="3230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085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1pPr>
            <a:lvl2pPr marL="742950" indent="-285750" defTabSz="450850" eaLnBrk="0" hangingPunct="0">
              <a:spcBef>
                <a:spcPct val="20000"/>
              </a:spcBef>
              <a:buClr>
                <a:schemeClr val="tx1"/>
              </a:buClr>
              <a:buSzPct val="75000"/>
              <a:buChar char="–"/>
              <a:defRPr>
                <a:solidFill>
                  <a:schemeClr val="tx1"/>
                </a:solidFill>
                <a:latin typeface="Arial" panose="020B0604020202020204" pitchFamily="34" charset="0"/>
              </a:defRPr>
            </a:lvl2pPr>
            <a:lvl3pPr marL="1143000" indent="-228600" defTabSz="450850" eaLnBrk="0" hangingPunct="0">
              <a:spcBef>
                <a:spcPct val="20000"/>
              </a:spcBef>
              <a:buClr>
                <a:schemeClr val="tx1"/>
              </a:buClr>
              <a:buSzPct val="75000"/>
              <a:buFont typeface="Wingdings" panose="05000000000000000000" pitchFamily="2" charset="2"/>
              <a:buChar char="l"/>
              <a:defRPr>
                <a:solidFill>
                  <a:schemeClr val="tx1"/>
                </a:solidFill>
                <a:latin typeface="Arial" panose="020B0604020202020204" pitchFamily="34" charset="0"/>
              </a:defRPr>
            </a:lvl3pPr>
            <a:lvl4pPr marL="1600200" indent="-228600" defTabSz="450850" eaLnBrk="0" hangingPunct="0">
              <a:spcBef>
                <a:spcPct val="20000"/>
              </a:spcBef>
              <a:buClr>
                <a:schemeClr val="tx1"/>
              </a:buClr>
              <a:buSzPct val="80000"/>
              <a:buChar char="–"/>
              <a:defRPr>
                <a:solidFill>
                  <a:schemeClr val="tx1"/>
                </a:solidFill>
                <a:latin typeface="Arial" panose="020B0604020202020204" pitchFamily="34" charset="0"/>
              </a:defRPr>
            </a:lvl4pPr>
            <a:lvl5pPr marL="2057400" indent="-228600" defTabSz="450850" eaLnBrk="0" hangingPunct="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marL="342900" indent="-342900" defTabSz="273050" eaLnBrk="1" fontAlgn="base" hangingPunct="1">
              <a:lnSpc>
                <a:spcPct val="150000"/>
              </a:lnSpc>
              <a:spcBef>
                <a:spcPct val="0"/>
              </a:spcBef>
              <a:spcAft>
                <a:spcPct val="0"/>
              </a:spcAft>
              <a:buClrTx/>
              <a:buSzTx/>
              <a:buFontTx/>
              <a:buChar char="•"/>
            </a:pPr>
            <a:r>
              <a:rPr lang="de-DE" altLang="de-DE" dirty="0">
                <a:solidFill>
                  <a:srgbClr val="002060"/>
                </a:solidFill>
                <a:latin typeface="+mn-lt"/>
                <a:cs typeface="Arial" panose="020B0604020202020204" pitchFamily="34" charset="0"/>
              </a:rPr>
              <a:t>Es ist eine Wahlmöglichkeit – keine Pflicht</a:t>
            </a:r>
          </a:p>
          <a:p>
            <a:pPr marL="342900" indent="-342900" defTabSz="273050" eaLnBrk="1" fontAlgn="base" hangingPunct="1">
              <a:lnSpc>
                <a:spcPct val="150000"/>
              </a:lnSpc>
              <a:spcBef>
                <a:spcPct val="0"/>
              </a:spcBef>
              <a:spcAft>
                <a:spcPct val="0"/>
              </a:spcAft>
              <a:buClrTx/>
              <a:buSzTx/>
              <a:buFontTx/>
              <a:buChar char="•"/>
            </a:pPr>
            <a:r>
              <a:rPr lang="de-DE" altLang="de-DE" dirty="0">
                <a:solidFill>
                  <a:srgbClr val="002060"/>
                </a:solidFill>
                <a:latin typeface="+mn-lt"/>
                <a:cs typeface="Arial" panose="020B0604020202020204" pitchFamily="34" charset="0"/>
              </a:rPr>
              <a:t>Einmaliges Verknüpfen ist notwendig</a:t>
            </a:r>
          </a:p>
          <a:p>
            <a:pPr marL="1085850" lvl="1" indent="-342900" defTabSz="273050" eaLnBrk="1" fontAlgn="base" hangingPunct="1">
              <a:lnSpc>
                <a:spcPct val="150000"/>
              </a:lnSpc>
              <a:spcBef>
                <a:spcPct val="0"/>
              </a:spcBef>
              <a:spcAft>
                <a:spcPct val="0"/>
              </a:spcAft>
              <a:buClrTx/>
              <a:buSzTx/>
              <a:buFontTx/>
              <a:buChar char="•"/>
            </a:pPr>
            <a:r>
              <a:rPr lang="de-DE" altLang="de-DE" dirty="0">
                <a:solidFill>
                  <a:srgbClr val="002060"/>
                </a:solidFill>
                <a:latin typeface="+mn-lt"/>
                <a:cs typeface="Arial" panose="020B0604020202020204" pitchFamily="34" charset="0"/>
              </a:rPr>
              <a:t>Kann erst nach erstmaliger Einstellung eines Spiels in die Spielklasse erfolgen</a:t>
            </a:r>
          </a:p>
          <a:p>
            <a:pPr marL="342900" indent="-342900" defTabSz="273050" eaLnBrk="1" fontAlgn="base" hangingPunct="1">
              <a:lnSpc>
                <a:spcPct val="150000"/>
              </a:lnSpc>
              <a:spcBef>
                <a:spcPct val="0"/>
              </a:spcBef>
              <a:spcAft>
                <a:spcPct val="0"/>
              </a:spcAft>
              <a:buClrTx/>
              <a:buSzTx/>
              <a:buFontTx/>
              <a:buChar char="•"/>
            </a:pPr>
            <a:r>
              <a:rPr lang="de-DE" altLang="de-DE" dirty="0">
                <a:solidFill>
                  <a:srgbClr val="002060"/>
                </a:solidFill>
                <a:latin typeface="+mn-lt"/>
                <a:cs typeface="Arial" panose="020B0604020202020204" pitchFamily="34" charset="0"/>
              </a:rPr>
              <a:t>Auch verbandsfremde Mannschaften können manuell ihre Daten eingeben</a:t>
            </a:r>
          </a:p>
          <a:p>
            <a:pPr marL="342900" indent="-342900" defTabSz="273050" eaLnBrk="1" fontAlgn="base" hangingPunct="1">
              <a:lnSpc>
                <a:spcPct val="150000"/>
              </a:lnSpc>
              <a:spcBef>
                <a:spcPct val="0"/>
              </a:spcBef>
              <a:spcAft>
                <a:spcPct val="0"/>
              </a:spcAft>
              <a:buClrTx/>
              <a:buSzTx/>
              <a:buFontTx/>
              <a:buChar char="•"/>
            </a:pPr>
            <a:r>
              <a:rPr lang="de-DE" altLang="de-DE" dirty="0">
                <a:solidFill>
                  <a:srgbClr val="002060"/>
                </a:solidFill>
                <a:latin typeface="+mn-lt"/>
                <a:cs typeface="Arial" panose="020B0604020202020204" pitchFamily="34" charset="0"/>
              </a:rPr>
              <a:t>Spiele werden im Ergebnisdienst in der Sommerrunde 2023 im Bezirk Rhein-Neckar-Tauber angezeigt</a:t>
            </a:r>
          </a:p>
          <a:p>
            <a:pPr marL="342900" indent="-342900" defTabSz="273050" eaLnBrk="1" fontAlgn="base" hangingPunct="1">
              <a:lnSpc>
                <a:spcPct val="150000"/>
              </a:lnSpc>
              <a:spcBef>
                <a:spcPct val="0"/>
              </a:spcBef>
              <a:spcAft>
                <a:spcPct val="0"/>
              </a:spcAft>
              <a:buClrTx/>
              <a:buSzTx/>
              <a:buFontTx/>
              <a:buChar char="•"/>
            </a:pPr>
            <a:r>
              <a:rPr lang="de-DE" altLang="de-DE" dirty="0">
                <a:solidFill>
                  <a:srgbClr val="002060"/>
                </a:solidFill>
                <a:latin typeface="+mn-lt"/>
                <a:cs typeface="Arial" panose="020B0604020202020204" pitchFamily="34" charset="0"/>
              </a:rPr>
              <a:t>16 Spieler sind erlaubt</a:t>
            </a:r>
          </a:p>
        </p:txBody>
      </p:sp>
    </p:spTree>
    <p:extLst>
      <p:ext uri="{BB962C8B-B14F-4D97-AF65-F5344CB8AC3E}">
        <p14:creationId xmlns:p14="http://schemas.microsoft.com/office/powerpoint/2010/main" val="1458446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385482" y="219183"/>
            <a:ext cx="8333860" cy="950264"/>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312783"/>
              </a:solidFill>
            </a:endParaRPr>
          </a:p>
        </p:txBody>
      </p:sp>
      <p:sp>
        <p:nvSpPr>
          <p:cNvPr id="2" name="Titel 1"/>
          <p:cNvSpPr>
            <a:spLocks noGrp="1"/>
          </p:cNvSpPr>
          <p:nvPr>
            <p:ph type="title"/>
          </p:nvPr>
        </p:nvSpPr>
        <p:spPr>
          <a:xfrm>
            <a:off x="385481" y="170322"/>
            <a:ext cx="8328569" cy="1091427"/>
          </a:xfrm>
        </p:spPr>
        <p:txBody>
          <a:bodyPr>
            <a:noAutofit/>
          </a:bodyPr>
          <a:lstStyle/>
          <a:p>
            <a:r>
              <a:rPr lang="de-DE" sz="2300" b="1" dirty="0">
                <a:solidFill>
                  <a:schemeClr val="bg1"/>
                </a:solidFill>
                <a:latin typeface="Verdana" panose="020B0604030504040204" pitchFamily="34" charset="0"/>
                <a:ea typeface="Verdana" panose="020B0604030504040204" pitchFamily="34" charset="0"/>
              </a:rPr>
              <a:t>Durchführungsbestimmungen</a:t>
            </a:r>
          </a:p>
        </p:txBody>
      </p:sp>
      <p:sp>
        <p:nvSpPr>
          <p:cNvPr id="6" name="Text Box 6">
            <a:extLst>
              <a:ext uri="{FF2B5EF4-FFF2-40B4-BE49-F238E27FC236}">
                <a16:creationId xmlns:a16="http://schemas.microsoft.com/office/drawing/2014/main" id="{80D6FCE8-228C-FA13-12BB-D2798B00DE53}"/>
              </a:ext>
            </a:extLst>
          </p:cNvPr>
          <p:cNvSpPr txBox="1">
            <a:spLocks noChangeArrowheads="1"/>
          </p:cNvSpPr>
          <p:nvPr/>
        </p:nvSpPr>
        <p:spPr bwMode="auto">
          <a:xfrm>
            <a:off x="385481" y="1310610"/>
            <a:ext cx="8388350" cy="5122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085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1pPr>
            <a:lvl2pPr marL="742950" indent="-285750" defTabSz="450850" eaLnBrk="0" hangingPunct="0">
              <a:spcBef>
                <a:spcPct val="20000"/>
              </a:spcBef>
              <a:buClr>
                <a:schemeClr val="tx1"/>
              </a:buClr>
              <a:buSzPct val="75000"/>
              <a:buChar char="–"/>
              <a:defRPr>
                <a:solidFill>
                  <a:schemeClr val="tx1"/>
                </a:solidFill>
                <a:latin typeface="Arial" panose="020B0604020202020204" pitchFamily="34" charset="0"/>
              </a:defRPr>
            </a:lvl2pPr>
            <a:lvl3pPr marL="1143000" indent="-228600" defTabSz="450850" eaLnBrk="0" hangingPunct="0">
              <a:spcBef>
                <a:spcPct val="20000"/>
              </a:spcBef>
              <a:buClr>
                <a:schemeClr val="tx1"/>
              </a:buClr>
              <a:buSzPct val="75000"/>
              <a:buFont typeface="Wingdings" panose="05000000000000000000" pitchFamily="2" charset="2"/>
              <a:buChar char="l"/>
              <a:defRPr>
                <a:solidFill>
                  <a:schemeClr val="tx1"/>
                </a:solidFill>
                <a:latin typeface="Arial" panose="020B0604020202020204" pitchFamily="34" charset="0"/>
              </a:defRPr>
            </a:lvl3pPr>
            <a:lvl4pPr marL="1600200" indent="-228600" defTabSz="450850" eaLnBrk="0" hangingPunct="0">
              <a:spcBef>
                <a:spcPct val="20000"/>
              </a:spcBef>
              <a:buClr>
                <a:schemeClr val="tx1"/>
              </a:buClr>
              <a:buSzPct val="80000"/>
              <a:buChar char="–"/>
              <a:defRPr>
                <a:solidFill>
                  <a:schemeClr val="tx1"/>
                </a:solidFill>
                <a:latin typeface="Arial" panose="020B0604020202020204" pitchFamily="34" charset="0"/>
              </a:defRPr>
            </a:lvl4pPr>
            <a:lvl5pPr marL="2057400" indent="-228600" defTabSz="450850" eaLnBrk="0" hangingPunct="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Schiedsrichtergestellung</a:t>
            </a:r>
          </a:p>
          <a:p>
            <a:pPr marL="342900"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dirty="0">
                <a:solidFill>
                  <a:srgbClr val="002060"/>
                </a:solidFill>
                <a:latin typeface="+mn-lt"/>
                <a:cs typeface="Arial" panose="020B0604020202020204" pitchFamily="34" charset="0"/>
              </a:rPr>
              <a:t>Welche Spielklassen genau wie gepfiffen werden, können wir erst nach Abschluss der Lehrgänge sagen.</a:t>
            </a: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Vereins-SR-Beobachtung</a:t>
            </a:r>
          </a:p>
          <a:p>
            <a:pPr marL="342900"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dirty="0">
                <a:solidFill>
                  <a:srgbClr val="002060"/>
                </a:solidFill>
                <a:latin typeface="+mn-lt"/>
                <a:cs typeface="Arial" panose="020B0604020202020204" pitchFamily="34" charset="0"/>
              </a:rPr>
              <a:t>Bleibt weiterhin in der M-LL-RNT und M-BzL1</a:t>
            </a: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Spielkleidung</a:t>
            </a:r>
          </a:p>
          <a:p>
            <a:pPr marL="342900"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dirty="0">
                <a:solidFill>
                  <a:srgbClr val="002060"/>
                </a:solidFill>
                <a:latin typeface="+mn-lt"/>
                <a:cs typeface="Arial" panose="020B0604020202020204" pitchFamily="34" charset="0"/>
              </a:rPr>
              <a:t>In meinH4all können mittlerweile 2 Trikotfarben angegeben werden</a:t>
            </a:r>
          </a:p>
          <a:p>
            <a:pPr marL="342900"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dirty="0">
                <a:solidFill>
                  <a:srgbClr val="002060"/>
                </a:solidFill>
                <a:latin typeface="+mn-lt"/>
                <a:cs typeface="Arial" panose="020B0604020202020204" pitchFamily="34" charset="0"/>
              </a:rPr>
              <a:t>Die Angabe ist Pflicht</a:t>
            </a:r>
          </a:p>
          <a:p>
            <a:pPr marL="342900"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dirty="0">
                <a:solidFill>
                  <a:srgbClr val="002060"/>
                </a:solidFill>
                <a:latin typeface="+mn-lt"/>
                <a:cs typeface="Arial" panose="020B0604020202020204" pitchFamily="34" charset="0"/>
              </a:rPr>
              <a:t>Wer anders spielt als angegeben muss wechseln – egal ob Heim oder Gast </a:t>
            </a: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Spielverlegungsfrist</a:t>
            </a:r>
          </a:p>
          <a:p>
            <a:pPr marL="342900"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dirty="0">
                <a:solidFill>
                  <a:srgbClr val="002060"/>
                </a:solidFill>
                <a:latin typeface="+mn-lt"/>
                <a:cs typeface="Arial" panose="020B0604020202020204" pitchFamily="34" charset="0"/>
              </a:rPr>
              <a:t>Die Verlegungsfrist beträgt wieder 5 Tage</a:t>
            </a:r>
            <a:endParaRPr lang="de-DE" altLang="de-DE" sz="2000" dirty="0">
              <a:solidFill>
                <a:srgbClr val="002060"/>
              </a:solidFill>
              <a:latin typeface="+mn-lt"/>
              <a:cs typeface="Arial" panose="020B0604020202020204" pitchFamily="34" charset="0"/>
            </a:endParaRPr>
          </a:p>
        </p:txBody>
      </p:sp>
    </p:spTree>
    <p:extLst>
      <p:ext uri="{BB962C8B-B14F-4D97-AF65-F5344CB8AC3E}">
        <p14:creationId xmlns:p14="http://schemas.microsoft.com/office/powerpoint/2010/main" val="145572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385482" y="219183"/>
            <a:ext cx="8333860" cy="950264"/>
          </a:xfrm>
          <a:prstGeom prst="rect">
            <a:avLst/>
          </a:prstGeom>
          <a:solidFill>
            <a:srgbClr val="312783"/>
          </a:solidFill>
          <a:ln>
            <a:solidFill>
              <a:srgbClr val="3127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312783"/>
              </a:solidFill>
            </a:endParaRPr>
          </a:p>
        </p:txBody>
      </p:sp>
      <p:sp>
        <p:nvSpPr>
          <p:cNvPr id="2" name="Titel 1"/>
          <p:cNvSpPr>
            <a:spLocks noGrp="1"/>
          </p:cNvSpPr>
          <p:nvPr>
            <p:ph type="title"/>
          </p:nvPr>
        </p:nvSpPr>
        <p:spPr>
          <a:xfrm>
            <a:off x="385481" y="170322"/>
            <a:ext cx="8328569" cy="1091427"/>
          </a:xfrm>
        </p:spPr>
        <p:txBody>
          <a:bodyPr>
            <a:noAutofit/>
          </a:bodyPr>
          <a:lstStyle/>
          <a:p>
            <a:r>
              <a:rPr lang="de-DE" sz="2300" b="1" dirty="0">
                <a:solidFill>
                  <a:schemeClr val="bg1"/>
                </a:solidFill>
                <a:latin typeface="Verdana" panose="020B0604030504040204" pitchFamily="34" charset="0"/>
                <a:ea typeface="Verdana" panose="020B0604030504040204" pitchFamily="34" charset="0"/>
              </a:rPr>
              <a:t>Durchführungsbestimmungen</a:t>
            </a:r>
          </a:p>
        </p:txBody>
      </p:sp>
      <p:sp>
        <p:nvSpPr>
          <p:cNvPr id="6" name="Text Box 6">
            <a:extLst>
              <a:ext uri="{FF2B5EF4-FFF2-40B4-BE49-F238E27FC236}">
                <a16:creationId xmlns:a16="http://schemas.microsoft.com/office/drawing/2014/main" id="{80D6FCE8-228C-FA13-12BB-D2798B00DE53}"/>
              </a:ext>
            </a:extLst>
          </p:cNvPr>
          <p:cNvSpPr txBox="1">
            <a:spLocks noChangeArrowheads="1"/>
          </p:cNvSpPr>
          <p:nvPr/>
        </p:nvSpPr>
        <p:spPr bwMode="auto">
          <a:xfrm>
            <a:off x="385481" y="1310610"/>
            <a:ext cx="8388350" cy="3276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085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1pPr>
            <a:lvl2pPr marL="742950" indent="-285750" defTabSz="450850" eaLnBrk="0" hangingPunct="0">
              <a:spcBef>
                <a:spcPct val="20000"/>
              </a:spcBef>
              <a:buClr>
                <a:schemeClr val="tx1"/>
              </a:buClr>
              <a:buSzPct val="75000"/>
              <a:buChar char="–"/>
              <a:defRPr>
                <a:solidFill>
                  <a:schemeClr val="tx1"/>
                </a:solidFill>
                <a:latin typeface="Arial" panose="020B0604020202020204" pitchFamily="34" charset="0"/>
              </a:defRPr>
            </a:lvl2pPr>
            <a:lvl3pPr marL="1143000" indent="-228600" defTabSz="450850" eaLnBrk="0" hangingPunct="0">
              <a:spcBef>
                <a:spcPct val="20000"/>
              </a:spcBef>
              <a:buClr>
                <a:schemeClr val="tx1"/>
              </a:buClr>
              <a:buSzPct val="75000"/>
              <a:buFont typeface="Wingdings" panose="05000000000000000000" pitchFamily="2" charset="2"/>
              <a:buChar char="l"/>
              <a:defRPr>
                <a:solidFill>
                  <a:schemeClr val="tx1"/>
                </a:solidFill>
                <a:latin typeface="Arial" panose="020B0604020202020204" pitchFamily="34" charset="0"/>
              </a:defRPr>
            </a:lvl3pPr>
            <a:lvl4pPr marL="1600200" indent="-228600" defTabSz="450850" eaLnBrk="0" hangingPunct="0">
              <a:spcBef>
                <a:spcPct val="20000"/>
              </a:spcBef>
              <a:buClr>
                <a:schemeClr val="tx1"/>
              </a:buClr>
              <a:buSzPct val="80000"/>
              <a:buChar char="–"/>
              <a:defRPr>
                <a:solidFill>
                  <a:schemeClr val="tx1"/>
                </a:solidFill>
                <a:latin typeface="Arial" panose="020B0604020202020204" pitchFamily="34" charset="0"/>
              </a:defRPr>
            </a:lvl4pPr>
            <a:lvl5pPr marL="2057400" indent="-228600" defTabSz="450850" eaLnBrk="0" hangingPunct="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defTabSz="45085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Abstieg</a:t>
            </a:r>
          </a:p>
          <a:p>
            <a:pPr marL="342900"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dirty="0">
                <a:solidFill>
                  <a:srgbClr val="002060"/>
                </a:solidFill>
                <a:latin typeface="+mn-lt"/>
                <a:cs typeface="Arial" panose="020B0604020202020204" pitchFamily="34" charset="0"/>
              </a:rPr>
              <a:t>Sollte es aufgrund von Abmeldungen/Rückzügen rechnerisch keinen Absteiger geben, hat der Letzte (Tabellenletzte ohne zurückgezogene Mannschaften) eine Wahlmöglichkeit. </a:t>
            </a:r>
          </a:p>
          <a:p>
            <a:pPr defTabSz="273050" eaLnBrk="1" fontAlgn="base" hangingPunct="1">
              <a:lnSpc>
                <a:spcPct val="150000"/>
              </a:lnSpc>
              <a:spcBef>
                <a:spcPct val="0"/>
              </a:spcBef>
              <a:spcAft>
                <a:spcPct val="0"/>
              </a:spcAft>
              <a:buClrTx/>
              <a:buSzTx/>
              <a:buNone/>
            </a:pPr>
            <a:r>
              <a:rPr lang="de-DE" altLang="de-DE" dirty="0">
                <a:solidFill>
                  <a:srgbClr val="002060"/>
                </a:solidFill>
                <a:latin typeface="+mn-lt"/>
                <a:cs typeface="Arial" panose="020B0604020202020204" pitchFamily="34" charset="0"/>
              </a:rPr>
              <a:t>Eintrittsgelder</a:t>
            </a:r>
          </a:p>
          <a:p>
            <a:pPr marL="342900"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dirty="0">
                <a:solidFill>
                  <a:srgbClr val="002060"/>
                </a:solidFill>
                <a:latin typeface="+mn-lt"/>
                <a:cs typeface="Arial" panose="020B0604020202020204" pitchFamily="34" charset="0"/>
              </a:rPr>
              <a:t>Landesliga		Erwachsene 5,00 €			Ermäßigte 3,50 €</a:t>
            </a:r>
          </a:p>
          <a:p>
            <a:pPr marL="342900" indent="-342900" defTabSz="273050" eaLnBrk="1" fontAlgn="base" hangingPunct="1">
              <a:lnSpc>
                <a:spcPct val="150000"/>
              </a:lnSpc>
              <a:spcBef>
                <a:spcPct val="0"/>
              </a:spcBef>
              <a:spcAft>
                <a:spcPct val="0"/>
              </a:spcAft>
              <a:buClrTx/>
              <a:buSzTx/>
              <a:buFont typeface="Arial" panose="020B0604020202020204" pitchFamily="34" charset="0"/>
              <a:buChar char="•"/>
            </a:pPr>
            <a:r>
              <a:rPr lang="de-DE" altLang="de-DE" sz="2000" dirty="0">
                <a:solidFill>
                  <a:srgbClr val="002060"/>
                </a:solidFill>
                <a:latin typeface="+mn-lt"/>
                <a:cs typeface="Arial" panose="020B0604020202020204" pitchFamily="34" charset="0"/>
              </a:rPr>
              <a:t>Bezirksligen		Erwachsene 4,00 €			Ermäßigte 2,50 €</a:t>
            </a:r>
          </a:p>
        </p:txBody>
      </p:sp>
    </p:spTree>
    <p:extLst>
      <p:ext uri="{BB962C8B-B14F-4D97-AF65-F5344CB8AC3E}">
        <p14:creationId xmlns:p14="http://schemas.microsoft.com/office/powerpoint/2010/main" val="4201334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E151505836A89941946C9380D135694C" ma:contentTypeVersion="14" ma:contentTypeDescription="Ein neues Dokument erstellen." ma:contentTypeScope="" ma:versionID="3916925638784d67a97bb88483dfc0fe">
  <xsd:schema xmlns:xsd="http://www.w3.org/2001/XMLSchema" xmlns:xs="http://www.w3.org/2001/XMLSchema" xmlns:p="http://schemas.microsoft.com/office/2006/metadata/properties" xmlns:ns2="a35d8663-3c45-4790-a9ff-014941319ced" xmlns:ns3="533a9fc4-b08e-4cff-b7eb-db24b14aed55" targetNamespace="http://schemas.microsoft.com/office/2006/metadata/properties" ma:root="true" ma:fieldsID="28bb6ee830b6caa93a4c73bc91d8df53" ns2:_="" ns3:_="">
    <xsd:import namespace="a35d8663-3c45-4790-a9ff-014941319ced"/>
    <xsd:import namespace="533a9fc4-b08e-4cff-b7eb-db24b14aed5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5d8663-3c45-4790-a9ff-014941319c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Length (seconds)" ma:internalName="MediaLengthInSeconds" ma:readOnly="true">
      <xsd:simpleType>
        <xsd:restriction base="dms:Unknown"/>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Bildmarkierungen" ma:readOnly="false" ma:fieldId="{5cf76f15-5ced-4ddc-b409-7134ff3c332f}" ma:taxonomyMulti="true" ma:sspId="5ce9dfce-212f-4906-a0ac-8a642ea49ac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33a9fc4-b08e-4cff-b7eb-db24b14aed55"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c26f64bb-e283-4104-a898-c61836db2241}" ma:internalName="TaxCatchAll" ma:showField="CatchAllData" ma:web="533a9fc4-b08e-4cff-b7eb-db24b14aed5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35d8663-3c45-4790-a9ff-014941319ced">
      <Terms xmlns="http://schemas.microsoft.com/office/infopath/2007/PartnerControls"/>
    </lcf76f155ced4ddcb4097134ff3c332f>
    <TaxCatchAll xmlns="533a9fc4-b08e-4cff-b7eb-db24b14aed55" xsi:nil="true"/>
  </documentManagement>
</p:properties>
</file>

<file path=customXml/itemProps1.xml><?xml version="1.0" encoding="utf-8"?>
<ds:datastoreItem xmlns:ds="http://schemas.openxmlformats.org/officeDocument/2006/customXml" ds:itemID="{AB6E01D4-C782-44C7-9565-4EB187A2A951}">
  <ds:schemaRefs>
    <ds:schemaRef ds:uri="http://schemas.microsoft.com/sharepoint/v3/contenttype/forms"/>
  </ds:schemaRefs>
</ds:datastoreItem>
</file>

<file path=customXml/itemProps2.xml><?xml version="1.0" encoding="utf-8"?>
<ds:datastoreItem xmlns:ds="http://schemas.openxmlformats.org/officeDocument/2006/customXml" ds:itemID="{44DAB016-84C0-4123-8DBE-52359A85B3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5d8663-3c45-4790-a9ff-014941319ced"/>
    <ds:schemaRef ds:uri="533a9fc4-b08e-4cff-b7eb-db24b14aed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95DB88-43F6-4B9D-8B3A-4C6A6F3FE5FC}">
  <ds:schemaRefs>
    <ds:schemaRef ds:uri="http://schemas.microsoft.com/office/2006/documentManagement/types"/>
    <ds:schemaRef ds:uri="http://purl.org/dc/terms/"/>
    <ds:schemaRef ds:uri="http://schemas.microsoft.com/office/2006/metadata/properties"/>
    <ds:schemaRef ds:uri="http://purl.org/dc/elements/1.1/"/>
    <ds:schemaRef ds:uri="http://schemas.microsoft.com/office/infopath/2007/PartnerControls"/>
    <ds:schemaRef ds:uri="a35d8663-3c45-4790-a9ff-014941319ced"/>
    <ds:schemaRef ds:uri="http://schemas.openxmlformats.org/package/2006/metadata/core-properties"/>
    <ds:schemaRef ds:uri="533a9fc4-b08e-4cff-b7eb-db24b14aed5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TM03457464[[fn=Dividende]]</Template>
  <TotalTime>0</TotalTime>
  <Words>1116</Words>
  <Application>Microsoft Office PowerPoint</Application>
  <PresentationFormat>Bildschirmpräsentation (4:3)</PresentationFormat>
  <Paragraphs>156</Paragraphs>
  <Slides>17</Slides>
  <Notes>11</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17</vt:i4>
      </vt:variant>
    </vt:vector>
  </HeadingPairs>
  <TitlesOfParts>
    <vt:vector size="26" baseType="lpstr">
      <vt:lpstr>Arial</vt:lpstr>
      <vt:lpstr>Calibri</vt:lpstr>
      <vt:lpstr>Calibri Light</vt:lpstr>
      <vt:lpstr>Courier New</vt:lpstr>
      <vt:lpstr>Symbol</vt:lpstr>
      <vt:lpstr>Times New Roman</vt:lpstr>
      <vt:lpstr>Verdana</vt:lpstr>
      <vt:lpstr>Wingdings</vt:lpstr>
      <vt:lpstr>Office Theme</vt:lpstr>
      <vt:lpstr>PowerPoint-Präsentation</vt:lpstr>
      <vt:lpstr>Tagesordnung</vt:lpstr>
      <vt:lpstr>Schiedsrichter-Situation</vt:lpstr>
      <vt:lpstr>Funktionsadressen in PhoenixII</vt:lpstr>
      <vt:lpstr>Staffeleinteilung</vt:lpstr>
      <vt:lpstr>Spielplanphasen</vt:lpstr>
      <vt:lpstr>Freundschaftsspiele in SbO</vt:lpstr>
      <vt:lpstr>Durchführungsbestimmungen</vt:lpstr>
      <vt:lpstr>Durchführungsbestimmungen</vt:lpstr>
      <vt:lpstr>Durchführungsbestimmungen</vt:lpstr>
      <vt:lpstr>C-Jugend</vt:lpstr>
      <vt:lpstr>C-Jugend</vt:lpstr>
      <vt:lpstr>Einheitliche Nomenklatur - DHB</vt:lpstr>
      <vt:lpstr>DHB</vt:lpstr>
      <vt:lpstr>Amateurpokal</vt:lpstr>
      <vt:lpstr>News zu HBW</vt:lpstr>
      <vt:lpstr>Offene Themen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Müller, Ramona</dc:creator>
  <cp:lastModifiedBy>Bezirk RNT - Spieltechnik</cp:lastModifiedBy>
  <cp:revision>340</cp:revision>
  <cp:lastPrinted>2023-06-26T14:22:56Z</cp:lastPrinted>
  <dcterms:created xsi:type="dcterms:W3CDTF">2019-04-24T13:42:14Z</dcterms:created>
  <dcterms:modified xsi:type="dcterms:W3CDTF">2023-06-30T14:37:37Z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0x010100E151505836A89941946C9380D135694C</vt:lpwstr>
  </property>
  <property fmtid="{D5CDD505-2E9C-101B-9397-08002B2CF9AE}" pid="3" name="MediaServiceImageTags">
    <vt:lpwstr/>
  </property>
</Properties>
</file>